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</p:sldMasterIdLst>
  <p:notesMasterIdLst>
    <p:notesMasterId r:id="rId24"/>
  </p:notesMasterIdLst>
  <p:sldIdLst>
    <p:sldId id="275" r:id="rId5"/>
    <p:sldId id="273" r:id="rId6"/>
    <p:sldId id="276" r:id="rId7"/>
    <p:sldId id="256" r:id="rId8"/>
    <p:sldId id="257" r:id="rId9"/>
    <p:sldId id="278" r:id="rId10"/>
    <p:sldId id="258" r:id="rId11"/>
    <p:sldId id="259" r:id="rId12"/>
    <p:sldId id="260" r:id="rId13"/>
    <p:sldId id="261" r:id="rId14"/>
    <p:sldId id="262" r:id="rId15"/>
    <p:sldId id="263" r:id="rId16"/>
    <p:sldId id="265" r:id="rId17"/>
    <p:sldId id="266" r:id="rId18"/>
    <p:sldId id="267" r:id="rId19"/>
    <p:sldId id="269" r:id="rId20"/>
    <p:sldId id="274" r:id="rId21"/>
    <p:sldId id="271" r:id="rId22"/>
    <p:sldId id="272" r:id="rId23"/>
  </p:sldIdLst>
  <p:sldSz cx="9907588" cy="6858000"/>
  <p:notesSz cx="6865938" cy="9996488"/>
  <p:defaultTextStyle>
    <a:defPPr>
      <a:defRPr lang="en-GB"/>
    </a:defPPr>
    <a:lvl1pPr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500" kern="1200">
        <a:solidFill>
          <a:schemeClr val="bg1"/>
        </a:solidFill>
        <a:latin typeface="Arial" charset="0"/>
        <a:ea typeface="+mn-ea"/>
        <a:cs typeface="+mn-cs"/>
      </a:defRPr>
    </a:lvl1pPr>
    <a:lvl2pPr marL="742950" indent="-28575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500" kern="1200">
        <a:solidFill>
          <a:schemeClr val="bg1"/>
        </a:solidFill>
        <a:latin typeface="Arial" charset="0"/>
        <a:ea typeface="+mn-ea"/>
        <a:cs typeface="+mn-cs"/>
      </a:defRPr>
    </a:lvl2pPr>
    <a:lvl3pPr marL="11430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500" kern="1200">
        <a:solidFill>
          <a:schemeClr val="bg1"/>
        </a:solidFill>
        <a:latin typeface="Arial" charset="0"/>
        <a:ea typeface="+mn-ea"/>
        <a:cs typeface="+mn-cs"/>
      </a:defRPr>
    </a:lvl3pPr>
    <a:lvl4pPr marL="16002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500" kern="1200">
        <a:solidFill>
          <a:schemeClr val="bg1"/>
        </a:solidFill>
        <a:latin typeface="Arial" charset="0"/>
        <a:ea typeface="+mn-ea"/>
        <a:cs typeface="+mn-cs"/>
      </a:defRPr>
    </a:lvl4pPr>
    <a:lvl5pPr marL="2057400" indent="-228600" algn="l" defTabSz="449263" rtl="0" fontAlgn="base"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500" kern="1200">
        <a:solidFill>
          <a:schemeClr val="bg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500" kern="1200">
        <a:solidFill>
          <a:schemeClr val="bg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1500" kern="1200">
        <a:solidFill>
          <a:schemeClr val="bg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1500" kern="1200">
        <a:solidFill>
          <a:schemeClr val="bg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1500" kern="1200">
        <a:solidFill>
          <a:schemeClr val="bg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CC0000"/>
    <a:srgbClr val="66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0" d="100"/>
          <a:sy n="80" d="100"/>
        </p:scale>
        <p:origin x="-252" y="-144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6865938" cy="9996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0" y="0"/>
            <a:ext cx="6865938" cy="9996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0" y="0"/>
            <a:ext cx="6865938" cy="9996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0" y="0"/>
            <a:ext cx="6865938" cy="9996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5" name="AutoShape 5"/>
          <p:cNvSpPr>
            <a:spLocks noChangeArrowheads="1"/>
          </p:cNvSpPr>
          <p:nvPr/>
        </p:nvSpPr>
        <p:spPr bwMode="auto">
          <a:xfrm>
            <a:off x="0" y="0"/>
            <a:ext cx="6865938" cy="9996488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0" y="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889375" y="0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28" name="Rectangle 8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727075" y="749300"/>
            <a:ext cx="5405438" cy="3741738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sp>
      <p:sp>
        <p:nvSpPr>
          <p:cNvPr id="5129" name="Rectangle 9"/>
          <p:cNvSpPr>
            <a:spLocks noGrp="1" noChangeArrowheads="1"/>
          </p:cNvSpPr>
          <p:nvPr>
            <p:ph type="body"/>
          </p:nvPr>
        </p:nvSpPr>
        <p:spPr bwMode="auto">
          <a:xfrm>
            <a:off x="915988" y="4749800"/>
            <a:ext cx="5024437" cy="4489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t" anchorCtr="0" compatLnSpc="1">
            <a:prstTxWarp prst="textNoShape">
              <a:avLst/>
            </a:prstTxWarp>
          </a:bodyPr>
          <a:lstStyle/>
          <a:p>
            <a:pPr lvl="0"/>
            <a:endParaRPr lang="fr-FR" altLang="fr-FR"/>
          </a:p>
        </p:txBody>
      </p:sp>
      <p:sp>
        <p:nvSpPr>
          <p:cNvPr id="5130" name="Text Box 10"/>
          <p:cNvSpPr txBox="1">
            <a:spLocks noChangeArrowheads="1"/>
          </p:cNvSpPr>
          <p:nvPr/>
        </p:nvSpPr>
        <p:spPr bwMode="auto">
          <a:xfrm>
            <a:off x="0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5131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3889375" y="9496425"/>
            <a:ext cx="2967038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2160" tIns="46080" rIns="92160" bIns="4608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rgbClr val="626551"/>
                </a:solidFill>
                <a:latin typeface="Times New Roman" pitchFamily="16" charset="0"/>
                <a:cs typeface="Tahoma" pitchFamily="32" charset="0"/>
              </a:defRPr>
            </a:lvl1pPr>
          </a:lstStyle>
          <a:p>
            <a:fld id="{0353E120-4704-45C1-9AA2-A9C65BEA69B0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430695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196069D-1828-47E0-9A0F-C567CE0FEF55}" type="slidenum">
              <a:rPr lang="fr-FR" altLang="fr-FR"/>
              <a:pPr/>
              <a:t>4</a:t>
            </a:fld>
            <a:endParaRPr lang="fr-FR" altLang="fr-FR"/>
          </a:p>
        </p:txBody>
      </p:sp>
      <p:sp>
        <p:nvSpPr>
          <p:cNvPr id="20481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8C44C59F-7CF5-46F4-A33B-A4F0229054D5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4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73412505-D093-4DC4-9A14-14BAA54EA7EA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4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9FA84EA9-5F0F-4FC1-987C-1FF291175DBB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4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0484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34C34C50-3452-487A-B7D2-46109CD18538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4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0485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8BCC0AF9-4840-4F81-AEA1-9D33F5B43FCC}" type="slidenum">
              <a:rPr lang="fr-FR" altLang="fr-FR"/>
              <a:pPr/>
              <a:t>14</a:t>
            </a:fld>
            <a:endParaRPr lang="fr-FR" altLang="fr-FR"/>
          </a:p>
        </p:txBody>
      </p:sp>
      <p:sp>
        <p:nvSpPr>
          <p:cNvPr id="30721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3929CCAA-883D-4B98-948A-CF6E35BF82DD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14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0722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D36C5720-79C3-4B87-BEB8-C136C86BBCEC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14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7DB17B6B-B9B7-44F1-AD06-CF4D15A7F874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14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466197FF-EA54-4CCB-B041-2769B548747F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14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0725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0726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0B7E9BD-52C9-4EC6-8B7D-3EA765E4F85E}" type="slidenum">
              <a:rPr lang="fr-FR" altLang="fr-FR"/>
              <a:pPr/>
              <a:t>15</a:t>
            </a:fld>
            <a:endParaRPr lang="fr-FR" altLang="fr-FR"/>
          </a:p>
        </p:txBody>
      </p:sp>
      <p:sp>
        <p:nvSpPr>
          <p:cNvPr id="31745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F3BD8B34-2F21-42B3-AB90-8862F98C6009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15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1746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6102FA7A-97A4-49BF-8C0E-EA3B3A82193A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15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8CD012FA-E47B-4C1A-9817-D252100767C3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15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CA3BF283-8865-4CA6-BD39-BB273A8F9473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15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174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1750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t>Sans réponse dans les délais = demissionnaire</a:t>
            </a: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EE5CC23-9B57-42B6-819E-703CB25B3D4D}" type="slidenum">
              <a:rPr lang="fr-FR" altLang="fr-FR"/>
              <a:pPr/>
              <a:t>16</a:t>
            </a:fld>
            <a:endParaRPr lang="fr-FR" altLang="fr-FR"/>
          </a:p>
        </p:txBody>
      </p:sp>
      <p:sp>
        <p:nvSpPr>
          <p:cNvPr id="33793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32F62973-982E-4E18-9413-E023801CB0B6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16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3794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5DBCB29A-79F4-45D7-B903-2218FECCA7C8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16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4CBD5A24-B9BF-4889-AE73-E1833901AF4B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16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379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2A9C993-FE64-4A5D-B5C1-A657A8C70969}" type="slidenum">
              <a:rPr lang="fr-FR" altLang="fr-FR"/>
              <a:pPr/>
              <a:t>17</a:t>
            </a:fld>
            <a:endParaRPr lang="fr-FR" altLang="fr-FR"/>
          </a:p>
        </p:txBody>
      </p:sp>
      <p:sp>
        <p:nvSpPr>
          <p:cNvPr id="32769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558409F3-9E2A-4D27-816D-D8824B90E1AC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2770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59C93977-B53F-49F9-AF6C-01E5F9D219F3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8C5A3D9B-3B81-4B1D-809A-E1A70B71A9ED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C7448EB0-C6D2-436F-81CA-1E7C4441A50B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17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32773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2774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093203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10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D30C07E0-56E2-4731-B9DF-01A63F27AE69}" type="slidenum">
              <a:rPr lang="fr-FR" altLang="fr-FR"/>
              <a:pPr>
                <a:defRPr/>
              </a:pPr>
              <a:t>18</a:t>
            </a:fld>
            <a:endParaRPr lang="fr-FR" altLang="fr-FR"/>
          </a:p>
        </p:txBody>
      </p:sp>
      <p:sp>
        <p:nvSpPr>
          <p:cNvPr id="53251" name="Rectangle 1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727075" y="749300"/>
            <a:ext cx="5407025" cy="3743325"/>
          </a:xfr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53252" name="Text Box 2"/>
          <p:cNvSpPr txBox="1">
            <a:spLocks noChangeArrowheads="1"/>
          </p:cNvSpPr>
          <p:nvPr/>
        </p:nvSpPr>
        <p:spPr bwMode="auto">
          <a:xfrm>
            <a:off x="916200" y="4748214"/>
            <a:ext cx="5028775" cy="449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6341" tIns="48171" rIns="96341" bIns="48171" anchor="ctr"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endParaRPr lang="fr-FR" altLang="fr-FR" sz="1800">
              <a:latin typeface="Arial" pitchFamily="34" charset="0"/>
            </a:endParaRPr>
          </a:p>
        </p:txBody>
      </p:sp>
      <p:sp>
        <p:nvSpPr>
          <p:cNvPr id="53253" name="Text Box 3"/>
          <p:cNvSpPr txBox="1">
            <a:spLocks noChangeArrowheads="1"/>
          </p:cNvSpPr>
          <p:nvPr/>
        </p:nvSpPr>
        <p:spPr bwMode="auto">
          <a:xfrm>
            <a:off x="3890275" y="9496425"/>
            <a:ext cx="2970900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4824" tIns="49308" rIns="94824" bIns="49308" anchor="b"/>
          <a:lstStyle>
            <a:lvl1pPr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1pPr>
            <a:lvl2pPr marL="742950" indent="-28575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2pPr>
            <a:lvl3pPr marL="11430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3pPr>
            <a:lvl4pPr marL="16002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4pPr>
            <a:lvl5pPr marL="2057400" indent="-228600" eaLnBrk="0" hangingPunct="0">
              <a:spcBef>
                <a:spcPct val="30000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2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B1C0EA27-C5CC-4223-BFA7-BE94661EDE27}" type="slidenum">
              <a:rPr lang="fr-FR" altLang="fr-FR" sz="1300">
                <a:solidFill>
                  <a:srgbClr val="000000"/>
                </a:solidFill>
                <a:latin typeface="Arial" pitchFamily="34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18</a:t>
            </a:fld>
            <a:endParaRPr lang="fr-FR" altLang="fr-FR" sz="1300">
              <a:solidFill>
                <a:srgbClr val="000000"/>
              </a:solidFill>
              <a:latin typeface="Arial" pitchFamily="34" charset="0"/>
              <a:ea typeface="MS PGothic" pitchFamily="34" charset="-128"/>
            </a:endParaRPr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fr-FR" altLang="fr-FR">
              <a:latin typeface="Times New Roman" pitchFamily="18" charset="0"/>
            </a:endParaRPr>
          </a:p>
        </p:txBody>
      </p:sp>
      <p:sp>
        <p:nvSpPr>
          <p:cNvPr id="44036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30000"/>
              </a:spcBef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1pPr>
            <a:lvl2pPr marL="782772" indent="-301066" eaLnBrk="0" hangingPunct="0">
              <a:spcBef>
                <a:spcPct val="30000"/>
              </a:spcBef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2pPr>
            <a:lvl3pPr marL="1204265" indent="-240853" eaLnBrk="0" hangingPunct="0">
              <a:spcBef>
                <a:spcPct val="30000"/>
              </a:spcBef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3pPr>
            <a:lvl4pPr marL="1685971" indent="-240853" eaLnBrk="0" hangingPunct="0">
              <a:spcBef>
                <a:spcPct val="30000"/>
              </a:spcBef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4pPr>
            <a:lvl5pPr marL="2167677" indent="-240853" eaLnBrk="0" hangingPunct="0">
              <a:spcBef>
                <a:spcPct val="30000"/>
              </a:spcBef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5pPr>
            <a:lvl6pPr marL="2649383" indent="-24085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6pPr>
            <a:lvl7pPr marL="3131088" indent="-24085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7pPr>
            <a:lvl8pPr marL="3612794" indent="-24085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8pPr>
            <a:lvl9pPr marL="4094500" indent="-240853" eaLnBrk="0" fontAlgn="base" hangingPunct="0">
              <a:spcBef>
                <a:spcPct val="30000"/>
              </a:spcBef>
              <a:spcAft>
                <a:spcPct val="0"/>
              </a:spcAft>
              <a:tabLst>
                <a:tab pos="0" algn="l"/>
                <a:tab pos="471670" algn="l"/>
                <a:tab pos="945014" algn="l"/>
                <a:tab pos="1418356" algn="l"/>
                <a:tab pos="1891700" algn="l"/>
                <a:tab pos="2365042" algn="l"/>
                <a:tab pos="2838386" algn="l"/>
                <a:tab pos="3311728" algn="l"/>
                <a:tab pos="3785072" algn="l"/>
                <a:tab pos="4258414" algn="l"/>
                <a:tab pos="4731758" algn="l"/>
                <a:tab pos="5205100" algn="l"/>
                <a:tab pos="5678444" algn="l"/>
                <a:tab pos="6151786" algn="l"/>
                <a:tab pos="6625130" algn="l"/>
                <a:tab pos="7098472" algn="l"/>
                <a:tab pos="7571815" algn="l"/>
                <a:tab pos="8045158" algn="l"/>
                <a:tab pos="8518501" algn="l"/>
                <a:tab pos="8991844" algn="l"/>
                <a:tab pos="9465187" algn="l"/>
              </a:tabLst>
              <a:defRPr sz="13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  <a:buFont typeface="Times New Roman" pitchFamily="18" charset="0"/>
              <a:buNone/>
              <a:defRPr/>
            </a:pPr>
            <a:fld id="{F596F894-F81F-4966-BC97-A50C9F5C44A2}" type="slidenum">
              <a:rPr lang="fr-FR" altLang="fr-FR" smtClean="0">
                <a:solidFill>
                  <a:srgbClr val="000000"/>
                </a:solidFill>
                <a:latin typeface="Arial" pitchFamily="34" charset="0"/>
                <a:ea typeface="ＭＳ Ｐゴシック" pitchFamily="34" charset="-128"/>
              </a:rPr>
              <a:pPr fontAlgn="base">
                <a:spcBef>
                  <a:spcPct val="0"/>
                </a:spcBef>
                <a:spcAft>
                  <a:spcPct val="0"/>
                </a:spcAft>
                <a:buFont typeface="Times New Roman" pitchFamily="18" charset="0"/>
                <a:buNone/>
                <a:defRPr/>
              </a:pPr>
              <a:t>19</a:t>
            </a:fld>
            <a:endParaRPr lang="fr-FR" altLang="fr-FR">
              <a:solidFill>
                <a:srgbClr val="000000"/>
              </a:solidFill>
              <a:latin typeface="Arial" pitchFamily="34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5DA97127-5C3C-4D3F-A9AA-08BA6DC06D8C}" type="slidenum">
              <a:rPr lang="fr-FR" altLang="fr-FR"/>
              <a:pPr/>
              <a:t>5</a:t>
            </a:fld>
            <a:endParaRPr lang="fr-FR" altLang="fr-FR"/>
          </a:p>
        </p:txBody>
      </p:sp>
      <p:sp>
        <p:nvSpPr>
          <p:cNvPr id="21505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6E9A7590-9E90-41D6-972B-E22C6C895FB8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5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C8A9B092-CA18-4F52-8A51-C196AFA5B4BC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5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1E89A89C-58E4-439D-B5B8-37CA2A29086A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5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212E6A3A-8EDB-4759-A8A0-2B1B91CA0A97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5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150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1510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9011305-2AA2-4279-9A35-1C82A7B5FAC3}" type="slidenum">
              <a:rPr lang="fr-FR" altLang="fr-FR"/>
              <a:pPr/>
              <a:t>7</a:t>
            </a:fld>
            <a:endParaRPr lang="fr-FR" altLang="fr-FR"/>
          </a:p>
        </p:txBody>
      </p:sp>
      <p:sp>
        <p:nvSpPr>
          <p:cNvPr id="22529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F33A33BF-3EE4-469A-99C0-D6D6187257C9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7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2530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37D80749-C1A8-4071-BF5C-D466FC5693F6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7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D24EAEF9-A6F4-4E4F-8E96-E074C2693565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7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2532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2533" name="Text Box 5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C14B11C1-52AF-4AE9-A87E-D39AAE84CE5B}" type="slidenum">
              <a:rPr lang="fr-FR" altLang="fr-FR"/>
              <a:pPr/>
              <a:t>8</a:t>
            </a:fld>
            <a:endParaRPr lang="fr-FR" altLang="fr-FR"/>
          </a:p>
        </p:txBody>
      </p:sp>
      <p:sp>
        <p:nvSpPr>
          <p:cNvPr id="23553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1866ADFD-5455-4397-BCB3-006FB69F8654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8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B2FE59E1-0F67-41A2-A402-5597C3BE9984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8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3555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1B9B246C-183C-48A9-B5E0-067C35804F47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8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3556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1D1629C1-A384-4D09-87EE-0FCC605B5C15}" type="slidenum">
              <a:rPr lang="fr-FR" altLang="fr-FR"/>
              <a:pPr/>
              <a:t>9</a:t>
            </a:fld>
            <a:endParaRPr lang="fr-FR" altLang="fr-FR"/>
          </a:p>
        </p:txBody>
      </p:sp>
      <p:sp>
        <p:nvSpPr>
          <p:cNvPr id="24577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7EDCDBC2-9956-49EF-A346-1EF2B150374A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9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493FF8C5-F28F-4D4F-A84D-1381EB72351D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9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EEABD5CA-FCC7-4D35-BE3F-470842A5AC92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9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E1A40915-A7E1-4DB9-B670-B60A9EE3BCCA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9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458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4582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915988" y="4749800"/>
            <a:ext cx="5026025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*Non communiqué aux étblts, Seulement si pas d’affectation, guide de la commission</a:t>
            </a:r>
          </a:p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Pas besoin de classer les sous-vœux (20 au total pour statut étudiant dont 10 max pour chaque spécialité / 10 Max pour statut apprenti)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3124081-02E8-44CC-A566-AC2DCD4E8F5D}" type="slidenum">
              <a:rPr lang="fr-FR" altLang="fr-FR"/>
              <a:pPr/>
              <a:t>10</a:t>
            </a:fld>
            <a:endParaRPr lang="fr-FR" altLang="fr-FR"/>
          </a:p>
        </p:txBody>
      </p:sp>
      <p:sp>
        <p:nvSpPr>
          <p:cNvPr id="25601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A5AAFD5D-2527-473B-8A18-EAE4E59AD64A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EB6FD966-D11E-4783-853B-4450322A9AF2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811B456E-952E-4E45-8317-FA855EC3AFF7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10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5604" name="Rectangle 4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5605" name="Text Box 5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26025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Possibilité de modifier le dossier, même lorsque vœu validé,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2FD770E-C5F7-44D7-A3F7-AEED6674F0BB}" type="slidenum">
              <a:rPr lang="fr-FR" altLang="fr-FR"/>
              <a:pPr/>
              <a:t>11</a:t>
            </a:fld>
            <a:endParaRPr lang="fr-FR" altLang="fr-FR"/>
          </a:p>
        </p:txBody>
      </p:sp>
      <p:sp>
        <p:nvSpPr>
          <p:cNvPr id="26625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5F567C33-9CFA-44D2-A9F1-23CF15A20720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11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D68CEC5B-88BC-4F58-9FCA-82EAFA7B2D6E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11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515FED6D-07C3-4BB5-8F7E-6E80EC11DA22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11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7C53A477-56F0-4BC7-BF7A-4CC7DEDBA3C2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11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6629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915988" y="4749800"/>
            <a:ext cx="5026025" cy="4491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spcBef>
                <a:spcPts val="450"/>
              </a:spcBef>
              <a:buClrTx/>
              <a:buFontTx/>
              <a:buNone/>
            </a:pPr>
            <a:r>
              <a:rPr lang="fr-FR" altLang="fr-FR" sz="1200">
                <a:solidFill>
                  <a:srgbClr val="000000"/>
                </a:solidFill>
                <a:latin typeface="Times New Roman" pitchFamily="16" charset="0"/>
                <a:ea typeface="DejaVu Sans" charset="0"/>
                <a:cs typeface="DejaVu Sans" charset="0"/>
              </a:rPr>
              <a:t>Alertes par mail, sur messagerie de l’application,… Réponses au fur et à mesure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8C68D34-DC53-4D6E-97A3-9A13D21F6825}" type="slidenum">
              <a:rPr lang="fr-FR" altLang="fr-FR"/>
              <a:pPr/>
              <a:t>12</a:t>
            </a:fld>
            <a:endParaRPr lang="fr-FR" altLang="fr-FR"/>
          </a:p>
        </p:txBody>
      </p:sp>
      <p:sp>
        <p:nvSpPr>
          <p:cNvPr id="27649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CA616430-1647-4ED4-A7E7-91C843D9FE46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12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DD3B0471-F604-4E4A-836B-DCFB6543204B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12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7651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1B13D931-9525-46AA-806B-B00BE3295A4C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12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E0A37BD0-DE56-452E-AFF9-2A5FCC8DC701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12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7653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7654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11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A40CC7E0-9A60-444E-B97B-A392FFFB13B3}" type="slidenum">
              <a:rPr lang="fr-FR" altLang="fr-FR"/>
              <a:pPr/>
              <a:t>13</a:t>
            </a:fld>
            <a:endParaRPr lang="fr-FR" altLang="fr-FR"/>
          </a:p>
        </p:txBody>
      </p:sp>
      <p:sp>
        <p:nvSpPr>
          <p:cNvPr id="29697" name="Text Box 1"/>
          <p:cNvSpPr txBox="1">
            <a:spLocks noChangeArrowheads="1"/>
          </p:cNvSpPr>
          <p:nvPr/>
        </p:nvSpPr>
        <p:spPr bwMode="auto">
          <a:xfrm>
            <a:off x="3889375" y="9496425"/>
            <a:ext cx="2968625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F2773504-262F-4C6D-A937-DD1D2F0FA5D3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13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9698" name="Text Box 2"/>
          <p:cNvSpPr txBox="1">
            <a:spLocks noChangeArrowheads="1"/>
          </p:cNvSpPr>
          <p:nvPr/>
        </p:nvSpPr>
        <p:spPr bwMode="auto">
          <a:xfrm>
            <a:off x="3889375" y="9496425"/>
            <a:ext cx="2970213" cy="495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B1E4FFAF-D3D4-44BB-9053-3C1C0638FAB6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13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3889375" y="9496425"/>
            <a:ext cx="2973388" cy="498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AC82442E-4329-4823-9AEB-286315BD7A49}" type="slidenum">
              <a:rPr lang="fr-FR" altLang="fr-FR" sz="1200">
                <a:solidFill>
                  <a:srgbClr val="626551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13</a:t>
            </a:fld>
            <a:endParaRPr lang="fr-FR" altLang="fr-FR" sz="1200">
              <a:solidFill>
                <a:srgbClr val="626551"/>
              </a:solidFill>
              <a:latin typeface="Times New Roman" pitchFamily="16" charset="0"/>
            </a:endParaRPr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3889375" y="9496425"/>
            <a:ext cx="2974975" cy="500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160" tIns="46080" rIns="92160" bIns="46080" anchor="b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r">
              <a:buClrTx/>
              <a:buFontTx/>
              <a:buNone/>
            </a:pPr>
            <a:fld id="{BA4A68E8-14FF-4F22-96FF-4668B7C48DE8}" type="slidenum">
              <a:rPr lang="fr-FR" altLang="fr-FR" sz="1200">
                <a:solidFill>
                  <a:srgbClr val="000000"/>
                </a:solidFill>
                <a:latin typeface="Times New Roman" pitchFamily="16" charset="0"/>
              </a:rPr>
              <a:pPr algn="r">
                <a:buClrTx/>
                <a:buFontTx/>
                <a:buNone/>
              </a:pPr>
              <a:t>13</a:t>
            </a:fld>
            <a:endParaRPr lang="fr-FR" altLang="fr-FR" sz="1200">
              <a:solidFill>
                <a:srgbClr val="000000"/>
              </a:solidFill>
              <a:latin typeface="Times New Roman" pitchFamily="16" charset="0"/>
            </a:endParaRPr>
          </a:p>
        </p:txBody>
      </p:sp>
      <p:sp>
        <p:nvSpPr>
          <p:cNvPr id="29701" name="Rectangle 5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725488" y="749300"/>
            <a:ext cx="5416550" cy="3749675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29702" name="Text Box 6"/>
          <p:cNvSpPr txBox="1">
            <a:spLocks noChangeArrowheads="1"/>
          </p:cNvSpPr>
          <p:nvPr/>
        </p:nvSpPr>
        <p:spPr bwMode="auto">
          <a:xfrm>
            <a:off x="915988" y="4749800"/>
            <a:ext cx="5032375" cy="4497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5BF4EA-AF49-449E-A1DA-D989D3AD616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5789085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6B0D17-72B9-4B2F-84FE-D71C10B670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297844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7088" y="704850"/>
            <a:ext cx="2225675" cy="5611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704850"/>
            <a:ext cx="6529388" cy="56118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B78E60B-8994-4C73-A871-C6347FE1404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658058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5B1F967-8A0D-442F-8362-3FF64EB4205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9024204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CDE0EE2-2AF2-48F4-A0E7-B5A8AB4D570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142735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E020502-6E82-40A7-942C-27E6E860B5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3735292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935163"/>
            <a:ext cx="437673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4438" y="1935163"/>
            <a:ext cx="4378325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72C8181-61F6-4200-8F59-A73EA4406F8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5888506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62E94DB-E32E-4784-B715-F4C3D912FEA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71688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95ADFC2-BB2D-4C4A-9462-0DA2D0407E5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77588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189ED9C-50E6-4036-89E2-D58659D422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04118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48732B6-64D1-4566-835B-CD200CEE6DE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8540843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86DC6E4-5C57-4CDC-8196-865E6E82122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23154952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59C88D-12EB-4154-B7C3-05900DB546E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723505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631891A-8227-4138-B1EE-BC0838F54F4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7164451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7088" y="704850"/>
            <a:ext cx="2225675" cy="5611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704850"/>
            <a:ext cx="6529388" cy="56118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9723786B-B2B9-4B51-BEE5-BC444C4E31B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9317197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2DC810B-46BB-4D73-A29B-03617A23D01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61180342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DC0BEA4-6081-48C4-A17E-7EB86824F57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1462676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A308CFF-4BC9-4808-8052-35B8562F7C77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0962688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935163"/>
            <a:ext cx="437673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4438" y="1935163"/>
            <a:ext cx="4378325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1110009-CF0B-4472-9B21-999EAC5DEC5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540713803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4BCA4DD-768A-49F9-B967-CB2CD63885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61929768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0BFED4D-CB5E-496E-9ED1-68BA8207610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34787644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93B429A-2525-4755-90D4-4CFCFD5267E1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8545053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3819C73-A22A-45C6-8E76-6A0AF47FCFFB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11505103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F598C05-15B9-4715-B198-452B21C5739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2664838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62E876D-0169-48BB-9CB8-48FDFDE4193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07443836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20F1758-0DD1-43DF-9EB2-6E5065B09B1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806743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7088" y="704850"/>
            <a:ext cx="2225675" cy="5611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704850"/>
            <a:ext cx="6529388" cy="56118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FEF4AE11-1132-4415-8DD0-8E9FF00814EF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56454007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742950" y="2130425"/>
            <a:ext cx="8421688" cy="1470025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5788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D7BE5D-2DFA-4179-A102-2C4951A40B8E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24267049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03663E22-04F6-4007-8B00-68CCB5D3938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12098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82638" y="4406900"/>
            <a:ext cx="8421687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82638" y="2906713"/>
            <a:ext cx="8421687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2DD2DA4-6B4F-4329-A2E2-CA358B9CE97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0088555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935163"/>
            <a:ext cx="437673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4438" y="1935163"/>
            <a:ext cx="4378325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E449FC-5358-4E62-A88A-B50375440825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779295669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D02CBBBE-73E5-4A59-9761-B67462777CB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708622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90344E4-170C-4CEF-83E1-D3E9A08239F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446839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95300" y="1935163"/>
            <a:ext cx="4376738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5024438" y="1935163"/>
            <a:ext cx="4378325" cy="43815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31397849-E5CD-4F00-899D-4EF875CA730C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22623041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7DC32F46-07B2-43C6-8799-2854E9F12F5D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44276154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863C98B5-AA49-4527-868D-8F18F8A5B7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248447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21F9C74-0EA6-4EBB-A30A-454BEC847599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145904549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B607BFA-8C26-4C30-A7C4-F2B9C3507334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162370573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7177088" y="704850"/>
            <a:ext cx="2225675" cy="5611813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95300" y="704850"/>
            <a:ext cx="6529388" cy="5611813"/>
          </a:xfrm>
        </p:spPr>
        <p:txBody>
          <a:bodyPr vert="eaVert"/>
          <a:lstStyle/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1DCFD62F-37B7-4485-955D-11A866CA7D23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1793431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6988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832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832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5032375" y="1535113"/>
            <a:ext cx="43799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5032375" y="2174875"/>
            <a:ext cx="43799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E57D41C1-9B06-4722-8A9A-3843468C25B2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2953698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554E175D-7BE4-420B-81BB-C360917D672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9722986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1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C380DE7B-9407-4ABD-98AE-F0ABA7A50838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51021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138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873500" y="273050"/>
            <a:ext cx="5538788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Modifiez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95300" y="1435100"/>
            <a:ext cx="3259138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A3633A73-A994-4AC0-82E5-55D289D4AC16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40671522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941513" y="4800600"/>
            <a:ext cx="5945187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941513" y="612775"/>
            <a:ext cx="5945187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941513" y="5367338"/>
            <a:ext cx="5945187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Modifiez les styles du texte du masque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idx="10"/>
          </p:nvPr>
        </p:nvSpPr>
        <p:spPr/>
        <p:txBody>
          <a:bodyPr/>
          <a:lstStyle>
            <a:lvl1pPr>
              <a:defRPr/>
            </a:lvl1pPr>
          </a:lstStyle>
          <a:p>
            <a:fld id="{4E71FFFD-9EA8-49D1-9313-DCAE3C00169A}" type="slidenum">
              <a:rPr lang="fr-FR" altLang="fr-FR"/>
              <a:pPr/>
              <a:t>‹N°›</a:t>
            </a:fld>
            <a:endParaRPr lang="fr-FR" altLang="fr-FR"/>
          </a:p>
        </p:txBody>
      </p:sp>
    </p:spTree>
    <p:extLst>
      <p:ext uri="{BB962C8B-B14F-4D97-AF65-F5344CB8AC3E}">
        <p14:creationId xmlns:p14="http://schemas.microsoft.com/office/powerpoint/2010/main" val="34488925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5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Freeform 1"/>
          <p:cNvSpPr>
            <a:spLocks noChangeArrowheads="1"/>
          </p:cNvSpPr>
          <p:nvPr/>
        </p:nvSpPr>
        <p:spPr bwMode="auto">
          <a:xfrm>
            <a:off x="-11113" y="-7938"/>
            <a:ext cx="9928226" cy="1041401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1 0 0"/>
              <a:gd name="G16" fmla="+- 1 0 0"/>
              <a:gd name="G17" fmla="+- 1 0 0"/>
              <a:gd name="G18" fmla="+- 1 0 0"/>
              <a:gd name="G19" fmla="+- 1 0 0"/>
              <a:gd name="T2" fmla="*/ 2147483647 w 5772"/>
              <a:gd name="T3" fmla="*/ 2147483647 h 656"/>
              <a:gd name="T4" fmla="*/ 2147483647 w 5772"/>
              <a:gd name="T5" fmla="*/ 0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0 w 5772"/>
              <a:gd name="T17" fmla="*/ 2147483647 h 656"/>
              <a:gd name="T18" fmla="*/ 2147483647 w 5772"/>
              <a:gd name="T19" fmla="*/ 2147483647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E977E">
                  <a:alpha val="50000"/>
                </a:srgbClr>
              </a:gs>
              <a:gs pos="100000">
                <a:srgbClr val="8CC0CE">
                  <a:alpha val="5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6" name="Freeform 2"/>
          <p:cNvSpPr>
            <a:spLocks noChangeArrowheads="1"/>
          </p:cNvSpPr>
          <p:nvPr/>
        </p:nvSpPr>
        <p:spPr bwMode="auto">
          <a:xfrm>
            <a:off x="4746625" y="-7938"/>
            <a:ext cx="5159375" cy="638176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1 0 0"/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599A3">
                  <a:alpha val="50000"/>
                </a:srgbClr>
              </a:gs>
              <a:gs pos="100000">
                <a:srgbClr val="96B896">
                  <a:alpha val="3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04850"/>
            <a:ext cx="89074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35163"/>
            <a:ext cx="890746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1029" name="Text Box 5"/>
          <p:cNvSpPr txBox="1">
            <a:spLocks noChangeArrowheads="1"/>
          </p:cNvSpPr>
          <p:nvPr/>
        </p:nvSpPr>
        <p:spPr bwMode="auto"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2889250" y="6356350"/>
            <a:ext cx="3632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8585200" y="6356350"/>
            <a:ext cx="8175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ea typeface="+mn-ea"/>
                <a:cs typeface="+mn-cs"/>
              </a:defRPr>
            </a:lvl1pPr>
          </a:lstStyle>
          <a:p>
            <a:fld id="{027AD9C5-5BCD-467E-8BB5-731EA7DE402A}" type="slidenum">
              <a:rPr lang="fr-FR" altLang="fr-FR"/>
              <a:pPr/>
              <a:t>‹N°›</a:t>
            </a:fld>
            <a:endParaRPr lang="fr-FR" altLang="fr-FR"/>
          </a:p>
        </p:txBody>
      </p:sp>
      <p:grpSp>
        <p:nvGrpSpPr>
          <p:cNvPr id="1032" name="Group 8"/>
          <p:cNvGrpSpPr>
            <a:grpSpLocks/>
          </p:cNvGrpSpPr>
          <p:nvPr/>
        </p:nvGrpSpPr>
        <p:grpSpPr bwMode="auto">
          <a:xfrm>
            <a:off x="-20638" y="203200"/>
            <a:ext cx="9937751" cy="639763"/>
            <a:chOff x="-13" y="128"/>
            <a:chExt cx="6260" cy="403"/>
          </a:xfrm>
        </p:grpSpPr>
        <p:grpSp>
          <p:nvGrpSpPr>
            <p:cNvPr id="1033" name="Group 9"/>
            <p:cNvGrpSpPr>
              <a:grpSpLocks/>
            </p:cNvGrpSpPr>
            <p:nvPr/>
          </p:nvGrpSpPr>
          <p:grpSpPr bwMode="auto">
            <a:xfrm>
              <a:off x="-13" y="128"/>
              <a:ext cx="6245" cy="403"/>
              <a:chOff x="-13" y="128"/>
              <a:chExt cx="6245" cy="403"/>
            </a:xfrm>
          </p:grpSpPr>
          <p:pic>
            <p:nvPicPr>
              <p:cNvPr id="1034" name="Picture 10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623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5" name="Text Box 11"/>
              <p:cNvSpPr txBox="1">
                <a:spLocks noChangeArrowheads="1"/>
              </p:cNvSpPr>
              <p:nvPr/>
            </p:nvSpPr>
            <p:spPr bwMode="auto">
              <a:xfrm rot="21420000">
                <a:off x="-13" y="31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1036" name="Group 12"/>
            <p:cNvGrpSpPr>
              <a:grpSpLocks/>
            </p:cNvGrpSpPr>
            <p:nvPr/>
          </p:nvGrpSpPr>
          <p:grpSpPr bwMode="auto">
            <a:xfrm>
              <a:off x="-13" y="155"/>
              <a:ext cx="6260" cy="351"/>
              <a:chOff x="-13" y="155"/>
              <a:chExt cx="6260" cy="351"/>
            </a:xfrm>
          </p:grpSpPr>
          <p:pic>
            <p:nvPicPr>
              <p:cNvPr id="1037" name="Picture 13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5"/>
                <a:ext cx="624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1038" name="Text Box 14"/>
              <p:cNvSpPr txBox="1">
                <a:spLocks noChangeArrowheads="1"/>
              </p:cNvSpPr>
              <p:nvPr/>
            </p:nvSpPr>
            <p:spPr bwMode="auto">
              <a:xfrm rot="21420000">
                <a:off x="-13" y="337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Freeform 1"/>
          <p:cNvSpPr>
            <a:spLocks noChangeArrowheads="1"/>
          </p:cNvSpPr>
          <p:nvPr/>
        </p:nvSpPr>
        <p:spPr bwMode="auto">
          <a:xfrm>
            <a:off x="-11113" y="-7938"/>
            <a:ext cx="9928226" cy="1041401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1 0 0"/>
              <a:gd name="G16" fmla="+- 1 0 0"/>
              <a:gd name="G17" fmla="+- 1 0 0"/>
              <a:gd name="G18" fmla="+- 1 0 0"/>
              <a:gd name="G19" fmla="+- 1 0 0"/>
              <a:gd name="T2" fmla="*/ 2147483647 w 5772"/>
              <a:gd name="T3" fmla="*/ 2147483647 h 656"/>
              <a:gd name="T4" fmla="*/ 2147483647 w 5772"/>
              <a:gd name="T5" fmla="*/ 0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0 w 5772"/>
              <a:gd name="T17" fmla="*/ 2147483647 h 656"/>
              <a:gd name="T18" fmla="*/ 2147483647 w 5772"/>
              <a:gd name="T19" fmla="*/ 2147483647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E977E">
                  <a:alpha val="50000"/>
                </a:srgbClr>
              </a:gs>
              <a:gs pos="100000">
                <a:srgbClr val="8CC0CE">
                  <a:alpha val="5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50" name="Freeform 2"/>
          <p:cNvSpPr>
            <a:spLocks noChangeArrowheads="1"/>
          </p:cNvSpPr>
          <p:nvPr/>
        </p:nvSpPr>
        <p:spPr bwMode="auto">
          <a:xfrm>
            <a:off x="4746625" y="-7938"/>
            <a:ext cx="5159375" cy="638176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1 0 0"/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599A3">
                  <a:alpha val="50000"/>
                </a:srgbClr>
              </a:gs>
              <a:gs pos="100000">
                <a:srgbClr val="96B896">
                  <a:alpha val="3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2051" name="Group 3"/>
          <p:cNvGrpSpPr>
            <a:grpSpLocks/>
          </p:cNvGrpSpPr>
          <p:nvPr/>
        </p:nvGrpSpPr>
        <p:grpSpPr bwMode="auto">
          <a:xfrm>
            <a:off x="-20638" y="203200"/>
            <a:ext cx="9937751" cy="639763"/>
            <a:chOff x="-13" y="128"/>
            <a:chExt cx="6260" cy="403"/>
          </a:xfrm>
        </p:grpSpPr>
        <p:grpSp>
          <p:nvGrpSpPr>
            <p:cNvPr id="2052" name="Group 4"/>
            <p:cNvGrpSpPr>
              <a:grpSpLocks/>
            </p:cNvGrpSpPr>
            <p:nvPr/>
          </p:nvGrpSpPr>
          <p:grpSpPr bwMode="auto">
            <a:xfrm>
              <a:off x="-13" y="128"/>
              <a:ext cx="6245" cy="403"/>
              <a:chOff x="-13" y="128"/>
              <a:chExt cx="6245" cy="403"/>
            </a:xfrm>
          </p:grpSpPr>
          <p:pic>
            <p:nvPicPr>
              <p:cNvPr id="2053" name="Picture 5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623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4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3" y="31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2055" name="Group 7"/>
            <p:cNvGrpSpPr>
              <a:grpSpLocks/>
            </p:cNvGrpSpPr>
            <p:nvPr/>
          </p:nvGrpSpPr>
          <p:grpSpPr bwMode="auto">
            <a:xfrm>
              <a:off x="-13" y="155"/>
              <a:ext cx="6260" cy="351"/>
              <a:chOff x="-13" y="155"/>
              <a:chExt cx="6260" cy="351"/>
            </a:xfrm>
          </p:grpSpPr>
          <p:pic>
            <p:nvPicPr>
              <p:cNvPr id="2056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5"/>
                <a:ext cx="624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2057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3" y="337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2058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04850"/>
            <a:ext cx="89074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2059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35163"/>
            <a:ext cx="890746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2060" name="Text Box 12"/>
          <p:cNvSpPr txBox="1">
            <a:spLocks noChangeArrowheads="1"/>
          </p:cNvSpPr>
          <p:nvPr/>
        </p:nvSpPr>
        <p:spPr bwMode="auto"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1" name="Text Box 13"/>
          <p:cNvSpPr txBox="1">
            <a:spLocks noChangeArrowheads="1"/>
          </p:cNvSpPr>
          <p:nvPr/>
        </p:nvSpPr>
        <p:spPr bwMode="auto">
          <a:xfrm>
            <a:off x="2889250" y="6356350"/>
            <a:ext cx="3632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585200" y="6356350"/>
            <a:ext cx="8175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DFE0D4"/>
                </a:solidFill>
                <a:latin typeface="Times New Roman" pitchFamily="16" charset="0"/>
                <a:cs typeface="Tahoma" pitchFamily="32" charset="0"/>
              </a:defRPr>
            </a:lvl1pPr>
          </a:lstStyle>
          <a:p>
            <a:fld id="{B83F6D62-DFF8-41F1-8A4A-102CA22EC1B3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Freeform 1"/>
          <p:cNvSpPr>
            <a:spLocks noChangeArrowheads="1"/>
          </p:cNvSpPr>
          <p:nvPr/>
        </p:nvSpPr>
        <p:spPr bwMode="auto">
          <a:xfrm>
            <a:off x="-11113" y="-7938"/>
            <a:ext cx="9928226" cy="1041401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1 0 0"/>
              <a:gd name="G16" fmla="+- 1 0 0"/>
              <a:gd name="G17" fmla="+- 1 0 0"/>
              <a:gd name="G18" fmla="+- 1 0 0"/>
              <a:gd name="G19" fmla="+- 1 0 0"/>
              <a:gd name="T2" fmla="*/ 2147483647 w 5772"/>
              <a:gd name="T3" fmla="*/ 2147483647 h 656"/>
              <a:gd name="T4" fmla="*/ 2147483647 w 5772"/>
              <a:gd name="T5" fmla="*/ 0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0 w 5772"/>
              <a:gd name="T17" fmla="*/ 2147483647 h 656"/>
              <a:gd name="T18" fmla="*/ 2147483647 w 5772"/>
              <a:gd name="T19" fmla="*/ 2147483647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E977E">
                  <a:alpha val="50000"/>
                </a:srgbClr>
              </a:gs>
              <a:gs pos="100000">
                <a:srgbClr val="8CC0CE">
                  <a:alpha val="5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74" name="Freeform 2"/>
          <p:cNvSpPr>
            <a:spLocks noChangeArrowheads="1"/>
          </p:cNvSpPr>
          <p:nvPr/>
        </p:nvSpPr>
        <p:spPr bwMode="auto">
          <a:xfrm>
            <a:off x="4746625" y="-7938"/>
            <a:ext cx="5159375" cy="638176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1 0 0"/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599A3">
                  <a:alpha val="50000"/>
                </a:srgbClr>
              </a:gs>
              <a:gs pos="100000">
                <a:srgbClr val="96B896">
                  <a:alpha val="3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grpSp>
        <p:nvGrpSpPr>
          <p:cNvPr id="3075" name="Group 3"/>
          <p:cNvGrpSpPr>
            <a:grpSpLocks/>
          </p:cNvGrpSpPr>
          <p:nvPr/>
        </p:nvGrpSpPr>
        <p:grpSpPr bwMode="auto">
          <a:xfrm>
            <a:off x="-20638" y="203200"/>
            <a:ext cx="9937751" cy="639763"/>
            <a:chOff x="-13" y="128"/>
            <a:chExt cx="6260" cy="403"/>
          </a:xfrm>
        </p:grpSpPr>
        <p:grpSp>
          <p:nvGrpSpPr>
            <p:cNvPr id="3076" name="Group 4"/>
            <p:cNvGrpSpPr>
              <a:grpSpLocks/>
            </p:cNvGrpSpPr>
            <p:nvPr/>
          </p:nvGrpSpPr>
          <p:grpSpPr bwMode="auto">
            <a:xfrm>
              <a:off x="-13" y="128"/>
              <a:ext cx="6245" cy="403"/>
              <a:chOff x="-13" y="128"/>
              <a:chExt cx="6245" cy="403"/>
            </a:xfrm>
          </p:grpSpPr>
          <p:pic>
            <p:nvPicPr>
              <p:cNvPr id="3077" name="Picture 5"/>
              <p:cNvPicPr>
                <a:picLocks noChangeAspect="1" noChangeArrowheads="1"/>
              </p:cNvPicPr>
              <p:nvPr/>
            </p:nvPicPr>
            <p:blipFill>
              <a:blip r:embed="rId1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" y="128"/>
                <a:ext cx="6230" cy="40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78" name="Text Box 6"/>
              <p:cNvSpPr txBox="1">
                <a:spLocks noChangeArrowheads="1"/>
              </p:cNvSpPr>
              <p:nvPr/>
            </p:nvSpPr>
            <p:spPr bwMode="auto">
              <a:xfrm rot="21420000">
                <a:off x="-13" y="310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  <p:grpSp>
          <p:nvGrpSpPr>
            <p:cNvPr id="3079" name="Group 7"/>
            <p:cNvGrpSpPr>
              <a:grpSpLocks/>
            </p:cNvGrpSpPr>
            <p:nvPr/>
          </p:nvGrpSpPr>
          <p:grpSpPr bwMode="auto">
            <a:xfrm>
              <a:off x="-13" y="155"/>
              <a:ext cx="6260" cy="351"/>
              <a:chOff x="-13" y="155"/>
              <a:chExt cx="6260" cy="351"/>
            </a:xfrm>
          </p:grpSpPr>
          <p:pic>
            <p:nvPicPr>
              <p:cNvPr id="3080" name="Picture 8"/>
              <p:cNvPicPr>
                <a:picLocks noChangeAspect="1" noChangeArrowheads="1"/>
              </p:cNvPicPr>
              <p:nvPr/>
            </p:nvPicPr>
            <p:blipFill>
              <a:blip r:embed="rId1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-2" y="155"/>
                <a:ext cx="6249" cy="35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blipFill dpi="0" rotWithShape="0">
                      <a:blip/>
                      <a:srcRect/>
                      <a:stretch>
                        <a:fillRect/>
                      </a:stretch>
                    </a:blip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</p:pic>
          <p:sp>
            <p:nvSpPr>
              <p:cNvPr id="3081" name="Text Box 9"/>
              <p:cNvSpPr txBox="1">
                <a:spLocks noChangeArrowheads="1"/>
              </p:cNvSpPr>
              <p:nvPr/>
            </p:nvSpPr>
            <p:spPr bwMode="auto">
              <a:xfrm rot="21420000">
                <a:off x="-13" y="337"/>
                <a:ext cx="0" cy="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 cap="flat">
                    <a:solidFill>
                      <a:srgbClr val="3465A4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fr-FR"/>
              </a:p>
            </p:txBody>
          </p:sp>
        </p:grpSp>
      </p:grpSp>
      <p:sp>
        <p:nvSpPr>
          <p:cNvPr id="3082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04850"/>
            <a:ext cx="89074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3083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35163"/>
            <a:ext cx="890746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3084" name="Text Box 12"/>
          <p:cNvSpPr txBox="1">
            <a:spLocks noChangeArrowheads="1"/>
          </p:cNvSpPr>
          <p:nvPr/>
        </p:nvSpPr>
        <p:spPr bwMode="auto"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5" name="Text Box 13"/>
          <p:cNvSpPr txBox="1">
            <a:spLocks noChangeArrowheads="1"/>
          </p:cNvSpPr>
          <p:nvPr/>
        </p:nvSpPr>
        <p:spPr bwMode="auto">
          <a:xfrm>
            <a:off x="2889250" y="6356350"/>
            <a:ext cx="3632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3086" name="Rectangle 14"/>
          <p:cNvSpPr>
            <a:spLocks noGrp="1" noChangeArrowheads="1"/>
          </p:cNvSpPr>
          <p:nvPr>
            <p:ph type="sldNum"/>
          </p:nvPr>
        </p:nvSpPr>
        <p:spPr bwMode="auto">
          <a:xfrm>
            <a:off x="8585200" y="6356350"/>
            <a:ext cx="8175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DFE0D4"/>
                </a:solidFill>
                <a:latin typeface="Times New Roman" pitchFamily="16" charset="0"/>
                <a:cs typeface="Tahoma" pitchFamily="32" charset="0"/>
              </a:defRPr>
            </a:lvl1pPr>
          </a:lstStyle>
          <a:p>
            <a:fld id="{E3F40C3E-7820-4232-BF0C-7155E2189E3E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EAEBDE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FFFFFF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FFFFFF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FFFFFF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Freeform 1"/>
          <p:cNvSpPr>
            <a:spLocks noChangeArrowheads="1"/>
          </p:cNvSpPr>
          <p:nvPr/>
        </p:nvSpPr>
        <p:spPr bwMode="auto">
          <a:xfrm rot="420000" flipV="1">
            <a:off x="3421063" y="1108075"/>
            <a:ext cx="5695950" cy="4114800"/>
          </a:xfrm>
          <a:custGeom>
            <a:avLst/>
            <a:gdLst>
              <a:gd name="G0" fmla="+- 1 0 0"/>
              <a:gd name="G1" fmla="+- 1 0 0"/>
              <a:gd name="G2" fmla="+- 1 0 0"/>
              <a:gd name="G3" fmla="+- 1 0 0"/>
              <a:gd name="G4" fmla="+- 51506 0 0"/>
              <a:gd name="G5" fmla="+- 1 0 0"/>
              <a:gd name="T0" fmla="*/ 0 w 5695950"/>
              <a:gd name="T1" fmla="*/ 0 h 4114800"/>
              <a:gd name="T2" fmla="*/ 5545924 w 5695950"/>
              <a:gd name="T3" fmla="*/ 0 h 4114800"/>
              <a:gd name="T4" fmla="*/ 5695950 w 5695950"/>
              <a:gd name="T5" fmla="*/ 150026 h 4114800"/>
              <a:gd name="T6" fmla="*/ 5695950 w 5695950"/>
              <a:gd name="T7" fmla="*/ 4114800 h 4114800"/>
              <a:gd name="T8" fmla="*/ 0 w 5695950"/>
              <a:gd name="T9" fmla="*/ 4114800 h 4114800"/>
              <a:gd name="T10" fmla="*/ 0 w 5695950"/>
              <a:gd name="T11" fmla="*/ 0 h 4114800"/>
              <a:gd name="T12" fmla="*/ 0 w 5695950"/>
              <a:gd name="T13" fmla="*/ 0 h 41148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5695950" h="4114800">
                <a:moveTo>
                  <a:pt x="0" y="0"/>
                </a:moveTo>
                <a:lnTo>
                  <a:pt x="5545924" y="0"/>
                </a:lnTo>
                <a:lnTo>
                  <a:pt x="5695950" y="150026"/>
                </a:lnTo>
                <a:lnTo>
                  <a:pt x="5695950" y="4114800"/>
                </a:lnTo>
                <a:lnTo>
                  <a:pt x="0" y="4114800"/>
                </a:lnTo>
                <a:lnTo>
                  <a:pt x="0" y="0"/>
                </a:lnTo>
                <a:close/>
              </a:path>
            </a:pathLst>
          </a:custGeom>
          <a:solidFill>
            <a:srgbClr val="FFFFFF"/>
          </a:solidFill>
          <a:ln w="3240" cap="rnd">
            <a:solidFill>
              <a:srgbClr val="C0C0C0"/>
            </a:solidFill>
            <a:round/>
            <a:headEnd/>
            <a:tailEnd/>
          </a:ln>
          <a:effectLst>
            <a:outerShdw dist="38547" dir="7483740" algn="ctr" rotWithShape="0">
              <a:srgbClr val="000000">
                <a:alpha val="25041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8" name="AutoShape 2"/>
          <p:cNvSpPr>
            <a:spLocks noChangeArrowheads="1"/>
          </p:cNvSpPr>
          <p:nvPr/>
        </p:nvSpPr>
        <p:spPr bwMode="auto">
          <a:xfrm rot="420000" flipV="1">
            <a:off x="8662988" y="5364163"/>
            <a:ext cx="168275" cy="155575"/>
          </a:xfrm>
          <a:prstGeom prst="rtTriangle">
            <a:avLst/>
          </a:prstGeom>
          <a:solidFill>
            <a:srgbClr val="FFFFFF"/>
          </a:solidFill>
          <a:ln w="12600" cap="sq">
            <a:solidFill>
              <a:srgbClr val="FFFFFF"/>
            </a:solidFill>
            <a:bevel/>
            <a:headEnd/>
            <a:tailEnd/>
          </a:ln>
          <a:effectLst>
            <a:outerShdw dist="6194" dir="12932261" algn="ctr" rotWithShape="0">
              <a:srgbClr val="000000">
                <a:alpha val="47029"/>
              </a:srgbClr>
            </a:outerShdw>
          </a:effectLst>
        </p:spPr>
        <p:txBody>
          <a:bodyPr wrap="none" anchor="ctr"/>
          <a:lstStyle/>
          <a:p>
            <a:endParaRPr lang="fr-FR"/>
          </a:p>
        </p:txBody>
      </p:sp>
      <p:sp>
        <p:nvSpPr>
          <p:cNvPr id="4099" name="Freeform 3"/>
          <p:cNvSpPr>
            <a:spLocks noChangeArrowheads="1"/>
          </p:cNvSpPr>
          <p:nvPr/>
        </p:nvSpPr>
        <p:spPr bwMode="auto">
          <a:xfrm flipV="1">
            <a:off x="-11113" y="5815013"/>
            <a:ext cx="9928226" cy="1041400"/>
          </a:xfrm>
          <a:custGeom>
            <a:avLst/>
            <a:gdLst>
              <a:gd name="G0" fmla="+- 2542 0 0"/>
              <a:gd name="G1" fmla="+- 1 0 0"/>
              <a:gd name="G2" fmla="+- 1 0 0"/>
              <a:gd name="G3" fmla="+- 1 0 0"/>
              <a:gd name="G4" fmla="+- 1 0 0"/>
              <a:gd name="G5" fmla="+- 1 0 0"/>
              <a:gd name="G6" fmla="+- 437 0 0"/>
              <a:gd name="G7" fmla="+- 1 0 0"/>
              <a:gd name="G8" fmla="+- 65362 0 0"/>
              <a:gd name="G9" fmla="+- 11 0 0"/>
              <a:gd name="G10" fmla="*/ 1 16385 2"/>
              <a:gd name="G11" fmla="+- 1 0 0"/>
              <a:gd name="G12" fmla="+- 1 0 0"/>
              <a:gd name="T0" fmla="*/ 8 256 1"/>
              <a:gd name="T1" fmla="*/ 0 256 1"/>
              <a:gd name="G13" fmla="+- 0 T0 T1"/>
              <a:gd name="G14" fmla="sin 12 G13"/>
              <a:gd name="G15" fmla="+- 1 0 0"/>
              <a:gd name="G16" fmla="+- 1 0 0"/>
              <a:gd name="G17" fmla="+- 1 0 0"/>
              <a:gd name="G18" fmla="+- 1 0 0"/>
              <a:gd name="G19" fmla="+- 1 0 0"/>
              <a:gd name="T2" fmla="*/ 2147483647 w 5772"/>
              <a:gd name="T3" fmla="*/ 2147483647 h 656"/>
              <a:gd name="T4" fmla="*/ 2147483647 w 5772"/>
              <a:gd name="T5" fmla="*/ 0 h 656"/>
              <a:gd name="T6" fmla="*/ 2147483647 w 5772"/>
              <a:gd name="T7" fmla="*/ 2147483647 h 656"/>
              <a:gd name="T8" fmla="*/ 2147483647 w 5772"/>
              <a:gd name="T9" fmla="*/ 2147483647 h 656"/>
              <a:gd name="T10" fmla="*/ 2147483647 w 5772"/>
              <a:gd name="T11" fmla="*/ 2147483647 h 656"/>
              <a:gd name="T12" fmla="*/ 2147483647 w 5772"/>
              <a:gd name="T13" fmla="*/ 2147483647 h 656"/>
              <a:gd name="T14" fmla="*/ 2147483647 w 5772"/>
              <a:gd name="T15" fmla="*/ 2147483647 h 656"/>
              <a:gd name="T16" fmla="*/ 0 w 5772"/>
              <a:gd name="T17" fmla="*/ 2147483647 h 656"/>
              <a:gd name="T18" fmla="*/ 2147483647 w 5772"/>
              <a:gd name="T19" fmla="*/ 2147483647 h 656"/>
              <a:gd name="T20" fmla="*/ 0 w 5772"/>
              <a:gd name="T21" fmla="*/ 0 h 656"/>
              <a:gd name="T22" fmla="*/ 5772 w 5772"/>
              <a:gd name="T23" fmla="*/ 656 h 656"/>
            </a:gdLst>
            <a:ahLst/>
            <a:cxnLst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</a:cxnLst>
            <a:rect l="T20" t="T21" r="T22" b="T23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 rotWithShape="0">
            <a:gsLst>
              <a:gs pos="0">
                <a:srgbClr val="7E977E">
                  <a:alpha val="50000"/>
                </a:srgbClr>
              </a:gs>
              <a:gs pos="100000">
                <a:srgbClr val="8CC0CE">
                  <a:alpha val="59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0" name="Freeform 4"/>
          <p:cNvSpPr>
            <a:spLocks noChangeArrowheads="1"/>
          </p:cNvSpPr>
          <p:nvPr/>
        </p:nvSpPr>
        <p:spPr bwMode="auto">
          <a:xfrm flipV="1">
            <a:off x="4746625" y="6218238"/>
            <a:ext cx="5159375" cy="638175"/>
          </a:xfrm>
          <a:custGeom>
            <a:avLst/>
            <a:gdLst>
              <a:gd name="G0" fmla="+- 72 0 0"/>
              <a:gd name="G1" fmla="+- 1 0 0"/>
              <a:gd name="G2" fmla="+- 1 0 0"/>
              <a:gd name="G3" fmla="+- 1 0 0"/>
              <a:gd name="G4" fmla="+- 65535 0 0"/>
              <a:gd name="G5" fmla="*/ 1 24577 2"/>
              <a:gd name="G6" fmla="*/ 1 29003 51712"/>
              <a:gd name="G7" fmla="+- 8 0 0"/>
              <a:gd name="G8" fmla="+- 1 0 0"/>
              <a:gd name="T0" fmla="*/ 0 w 3000"/>
              <a:gd name="T1" fmla="*/ 0 h 595"/>
              <a:gd name="T2" fmla="*/ 2147483647 w 3000"/>
              <a:gd name="T3" fmla="*/ 2147483647 h 595"/>
              <a:gd name="T4" fmla="*/ 2147483647 w 3000"/>
              <a:gd name="T5" fmla="*/ 2147483647 h 595"/>
              <a:gd name="T6" fmla="*/ 2147483647 w 3000"/>
              <a:gd name="T7" fmla="*/ 2147483647 h 595"/>
              <a:gd name="T8" fmla="*/ 0 w 3000"/>
              <a:gd name="T9" fmla="*/ 0 h 595"/>
              <a:gd name="T10" fmla="*/ 0 w 3000"/>
              <a:gd name="T11" fmla="*/ 0 h 595"/>
              <a:gd name="T12" fmla="*/ 3000 w 3000"/>
              <a:gd name="T13" fmla="*/ 595 h 5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T10" t="T11" r="T12" b="T13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 rotWithShape="0">
            <a:gsLst>
              <a:gs pos="0">
                <a:srgbClr val="7599A3">
                  <a:alpha val="50000"/>
                </a:srgbClr>
              </a:gs>
              <a:gs pos="100000">
                <a:srgbClr val="96B896">
                  <a:alpha val="34999"/>
                </a:srgb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95300" y="704850"/>
            <a:ext cx="8907463" cy="1135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46800" rIns="0" bIns="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texte-titre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95300" y="1935163"/>
            <a:ext cx="8907463" cy="4381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altLang="fr-FR"/>
              <a:t>Cliquez pour éditer le format du plan de texte</a:t>
            </a:r>
          </a:p>
          <a:p>
            <a:pPr lvl="1"/>
            <a:r>
              <a:rPr lang="en-GB" altLang="fr-FR"/>
              <a:t>Second niveau de plan</a:t>
            </a:r>
          </a:p>
          <a:p>
            <a:pPr lvl="2"/>
            <a:r>
              <a:rPr lang="en-GB" altLang="fr-FR"/>
              <a:t>Troisième niveau de plan</a:t>
            </a:r>
          </a:p>
          <a:p>
            <a:pPr lvl="3"/>
            <a:r>
              <a:rPr lang="en-GB" altLang="fr-FR"/>
              <a:t>Quatrième niveau de plan</a:t>
            </a:r>
          </a:p>
          <a:p>
            <a:pPr lvl="4"/>
            <a:r>
              <a:rPr lang="en-GB" altLang="fr-FR"/>
              <a:t>Cinquième niveau de plan</a:t>
            </a:r>
          </a:p>
          <a:p>
            <a:pPr lvl="4"/>
            <a:r>
              <a:rPr lang="en-GB" altLang="fr-FR"/>
              <a:t>Sixième niveau de plan</a:t>
            </a:r>
          </a:p>
          <a:p>
            <a:pPr lvl="4"/>
            <a:r>
              <a:rPr lang="en-GB" altLang="fr-FR"/>
              <a:t>Septième niveau de plan</a:t>
            </a:r>
          </a:p>
        </p:txBody>
      </p:sp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495300" y="6356350"/>
            <a:ext cx="23114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2889250" y="6356350"/>
            <a:ext cx="3632200" cy="365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8750300" y="6356350"/>
            <a:ext cx="652463" cy="3571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buClrTx/>
              <a:buFontTx/>
              <a:buNone/>
              <a:tabLst>
                <a:tab pos="449263" algn="l"/>
              </a:tabLst>
              <a:defRPr sz="1200">
                <a:solidFill>
                  <a:srgbClr val="626551"/>
                </a:solidFill>
                <a:latin typeface="Times New Roman" pitchFamily="16" charset="0"/>
                <a:cs typeface="Tahoma" pitchFamily="32" charset="0"/>
              </a:defRPr>
            </a:lvl1pPr>
          </a:lstStyle>
          <a:p>
            <a:fld id="{CCE4BA55-E9FB-4808-9C76-AEEBDF919390}" type="slidenum">
              <a:rPr lang="fr-FR" altLang="fr-FR"/>
              <a:pPr/>
              <a:t>‹N°›</a:t>
            </a:fld>
            <a:endParaRPr lang="fr-FR" alt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+mj-lt"/>
          <a:ea typeface="+mj-ea"/>
          <a:cs typeface="+mj-cs"/>
        </a:defRPr>
      </a:lvl1pPr>
      <a:lvl2pPr marL="742950" indent="-28575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2pPr>
      <a:lvl3pPr marL="1143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3pPr>
      <a:lvl4pPr marL="1600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4pPr>
      <a:lvl5pPr marL="20574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5000">
          <a:solidFill>
            <a:srgbClr val="676A55"/>
          </a:solidFill>
          <a:latin typeface="Calibri" pitchFamily="32" charset="0"/>
          <a:ea typeface="Lucida Sans Unicode" pitchFamily="32" charset="0"/>
          <a:cs typeface="Lucida Sans Unicode" pitchFamily="32" charset="0"/>
        </a:defRPr>
      </a:lvl9pPr>
    </p:titleStyle>
    <p:bodyStyle>
      <a:lvl1pPr marL="342900" indent="-342900" algn="l" defTabSz="449263" rtl="0" eaLnBrk="0" fontAlgn="base" hangingPunct="0">
        <a:spcBef>
          <a:spcPts val="65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6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000000"/>
          </a:solidFill>
          <a:latin typeface="+mn-lt"/>
          <a:ea typeface="+mn-ea"/>
          <a:cs typeface="+mn-cs"/>
        </a:defRPr>
      </a:lvl2pPr>
      <a:lvl3pPr marL="1143000" indent="-228600" algn="l" defTabSz="449263" rtl="0" eaLnBrk="0" fontAlgn="base" hangingPunct="0">
        <a:spcBef>
          <a:spcPts val="525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100">
          <a:solidFill>
            <a:srgbClr val="000000"/>
          </a:solidFill>
          <a:latin typeface="+mn-lt"/>
          <a:ea typeface="+mn-ea"/>
          <a:cs typeface="+mn-cs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4.png"/><Relationship Id="rId2" Type="http://schemas.openxmlformats.org/officeDocument/2006/relationships/audio" Target="../media/media9.wav"/><Relationship Id="rId1" Type="http://schemas.microsoft.com/office/2007/relationships/media" Target="../media/media9.wav"/><Relationship Id="rId6" Type="http://schemas.openxmlformats.org/officeDocument/2006/relationships/image" Target="../media/image18.jpe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6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wmf"/><Relationship Id="rId2" Type="http://schemas.openxmlformats.org/officeDocument/2006/relationships/audio" Target="../media/media10.wav"/><Relationship Id="rId1" Type="http://schemas.microsoft.com/office/2007/relationships/media" Target="../media/media10.wav"/><Relationship Id="rId6" Type="http://schemas.openxmlformats.org/officeDocument/2006/relationships/image" Target="../media/image19.png"/><Relationship Id="rId5" Type="http://schemas.openxmlformats.org/officeDocument/2006/relationships/image" Target="../media/image1.jpeg"/><Relationship Id="rId10" Type="http://schemas.openxmlformats.org/officeDocument/2006/relationships/image" Target="../media/image7.png"/><Relationship Id="rId4" Type="http://schemas.openxmlformats.org/officeDocument/2006/relationships/notesSlide" Target="../notesSlides/notesSlide7.xml"/><Relationship Id="rId9" Type="http://schemas.openxmlformats.org/officeDocument/2006/relationships/image" Target="../media/image14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audio" Target="../media/media14.wav"/><Relationship Id="rId13" Type="http://schemas.openxmlformats.org/officeDocument/2006/relationships/image" Target="../media/image1.jpeg"/><Relationship Id="rId18" Type="http://schemas.openxmlformats.org/officeDocument/2006/relationships/image" Target="../media/image11.png"/><Relationship Id="rId3" Type="http://schemas.microsoft.com/office/2007/relationships/media" Target="../media/media12.wav"/><Relationship Id="rId7" Type="http://schemas.microsoft.com/office/2007/relationships/media" Target="../media/media14.wav"/><Relationship Id="rId12" Type="http://schemas.openxmlformats.org/officeDocument/2006/relationships/notesSlide" Target="../notesSlides/notesSlide8.xml"/><Relationship Id="rId17" Type="http://schemas.openxmlformats.org/officeDocument/2006/relationships/image" Target="../media/image16.png"/><Relationship Id="rId2" Type="http://schemas.openxmlformats.org/officeDocument/2006/relationships/audio" Target="../media/media11.wav"/><Relationship Id="rId16" Type="http://schemas.openxmlformats.org/officeDocument/2006/relationships/image" Target="../media/image10.png"/><Relationship Id="rId1" Type="http://schemas.microsoft.com/office/2007/relationships/media" Target="../media/media11.wav"/><Relationship Id="rId6" Type="http://schemas.openxmlformats.org/officeDocument/2006/relationships/audio" Target="../media/media13.wav"/><Relationship Id="rId11" Type="http://schemas.openxmlformats.org/officeDocument/2006/relationships/slideLayout" Target="../slideLayouts/slideLayout7.xml"/><Relationship Id="rId5" Type="http://schemas.microsoft.com/office/2007/relationships/media" Target="../media/media13.wav"/><Relationship Id="rId15" Type="http://schemas.openxmlformats.org/officeDocument/2006/relationships/image" Target="../media/image20.wmf"/><Relationship Id="rId10" Type="http://schemas.openxmlformats.org/officeDocument/2006/relationships/audio" Target="../media/media15.wav"/><Relationship Id="rId19" Type="http://schemas.openxmlformats.org/officeDocument/2006/relationships/image" Target="../media/image9.png"/><Relationship Id="rId4" Type="http://schemas.openxmlformats.org/officeDocument/2006/relationships/audio" Target="../media/media12.wav"/><Relationship Id="rId9" Type="http://schemas.microsoft.com/office/2007/relationships/media" Target="../media/media15.wav"/><Relationship Id="rId1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wmf"/><Relationship Id="rId3" Type="http://schemas.microsoft.com/office/2007/relationships/media" Target="../media/media17.wav"/><Relationship Id="rId7" Type="http://schemas.openxmlformats.org/officeDocument/2006/relationships/image" Target="../media/image1.jpeg"/><Relationship Id="rId2" Type="http://schemas.openxmlformats.org/officeDocument/2006/relationships/audio" Target="../media/media16.wav"/><Relationship Id="rId1" Type="http://schemas.microsoft.com/office/2007/relationships/media" Target="../media/media16.wav"/><Relationship Id="rId6" Type="http://schemas.openxmlformats.org/officeDocument/2006/relationships/notesSlide" Target="../notesSlides/notesSlide9.xml"/><Relationship Id="rId5" Type="http://schemas.openxmlformats.org/officeDocument/2006/relationships/slideLayout" Target="../slideLayouts/slideLayout7.xml"/><Relationship Id="rId10" Type="http://schemas.openxmlformats.org/officeDocument/2006/relationships/image" Target="../media/image11.png"/><Relationship Id="rId4" Type="http://schemas.openxmlformats.org/officeDocument/2006/relationships/audio" Target="../media/media17.wav"/><Relationship Id="rId9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0.wmf"/><Relationship Id="rId2" Type="http://schemas.openxmlformats.org/officeDocument/2006/relationships/audio" Target="../media/media18.wav"/><Relationship Id="rId1" Type="http://schemas.microsoft.com/office/2007/relationships/media" Target="../media/media18.wav"/><Relationship Id="rId6" Type="http://schemas.openxmlformats.org/officeDocument/2006/relationships/image" Target="../media/image22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0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7.png"/><Relationship Id="rId2" Type="http://schemas.openxmlformats.org/officeDocument/2006/relationships/audio" Target="../media/media19.wav"/><Relationship Id="rId1" Type="http://schemas.microsoft.com/office/2007/relationships/media" Target="../media/media19.wav"/><Relationship Id="rId6" Type="http://schemas.openxmlformats.org/officeDocument/2006/relationships/image" Target="../media/image20.w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20.wav"/><Relationship Id="rId1" Type="http://schemas.microsoft.com/office/2007/relationships/media" Target="../media/media20.wav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1.wav"/><Relationship Id="rId1" Type="http://schemas.microsoft.com/office/2007/relationships/media" Target="../media/media21.wav"/><Relationship Id="rId6" Type="http://schemas.openxmlformats.org/officeDocument/2006/relationships/image" Target="../media/image7.png"/><Relationship Id="rId5" Type="http://schemas.openxmlformats.org/officeDocument/2006/relationships/image" Target="../media/image20.wmf"/><Relationship Id="rId4" Type="http://schemas.openxmlformats.org/officeDocument/2006/relationships/notesSlide" Target="../notesSlides/notesSlide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2.wav"/><Relationship Id="rId1" Type="http://schemas.microsoft.com/office/2007/relationships/media" Target="../media/media2.wav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3.wav"/><Relationship Id="rId1" Type="http://schemas.microsoft.com/office/2007/relationships/media" Target="../media/media3.wav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4.wav"/><Relationship Id="rId1" Type="http://schemas.microsoft.com/office/2007/relationships/media" Target="../media/media4.wav"/><Relationship Id="rId6" Type="http://schemas.openxmlformats.org/officeDocument/2006/relationships/image" Target="../media/image11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1.png"/><Relationship Id="rId2" Type="http://schemas.openxmlformats.org/officeDocument/2006/relationships/audio" Target="../media/media5.wav"/><Relationship Id="rId1" Type="http://schemas.microsoft.com/office/2007/relationships/media" Target="../media/media5.wav"/><Relationship Id="rId6" Type="http://schemas.openxmlformats.org/officeDocument/2006/relationships/image" Target="../media/image12.emf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5.emf"/><Relationship Id="rId2" Type="http://schemas.openxmlformats.org/officeDocument/2006/relationships/audio" Target="../media/media6.wav"/><Relationship Id="rId1" Type="http://schemas.microsoft.com/office/2007/relationships/media" Target="../media/media6.wav"/><Relationship Id="rId6" Type="http://schemas.openxmlformats.org/officeDocument/2006/relationships/image" Target="../media/image14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16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0.png"/><Relationship Id="rId2" Type="http://schemas.openxmlformats.org/officeDocument/2006/relationships/audio" Target="../media/media8.wav"/><Relationship Id="rId1" Type="http://schemas.microsoft.com/office/2007/relationships/media" Target="../media/media8.wav"/><Relationship Id="rId6" Type="http://schemas.openxmlformats.org/officeDocument/2006/relationships/image" Target="../media/image17.png"/><Relationship Id="rId5" Type="http://schemas.openxmlformats.org/officeDocument/2006/relationships/image" Target="../media/image1.jpeg"/><Relationship Id="rId4" Type="http://schemas.openxmlformats.org/officeDocument/2006/relationships/notesSlide" Target="../notesSlides/notesSlid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59130">
            <a:off x="213689" y="983908"/>
            <a:ext cx="3655991" cy="2394016"/>
          </a:xfrm>
          <a:prstGeom prst="rect">
            <a:avLst/>
          </a:prstGeom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3441626" y="404664"/>
            <a:ext cx="5688632" cy="2840643"/>
          </a:xfrm>
          <a:ln w="12700">
            <a:solidFill>
              <a:schemeClr val="tx1"/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fr-FR" b="1" dirty="0">
                <a:solidFill>
                  <a:schemeClr val="accent1">
                    <a:lumMod val="50000"/>
                  </a:schemeClr>
                </a:solidFill>
              </a:rPr>
              <a:t>PARCOURSUP</a:t>
            </a:r>
            <a:r>
              <a:rPr lang="fr-FR" dirty="0"/>
              <a:t/>
            </a:r>
            <a:br>
              <a:rPr lang="fr-FR" dirty="0"/>
            </a:br>
            <a:r>
              <a:rPr lang="fr-FR" dirty="0"/>
              <a:t>Plateforme de formulation de vœux d’orientation post-bac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507680" y="3429000"/>
            <a:ext cx="4425193" cy="3024336"/>
          </a:xfrm>
        </p:spPr>
        <p:txBody>
          <a:bodyPr>
            <a:normAutofit lnSpcReduction="10000"/>
          </a:bodyPr>
          <a:lstStyle/>
          <a:p>
            <a:r>
              <a:rPr lang="fr-FR" b="1" dirty="0"/>
              <a:t>Mme PASCUAL</a:t>
            </a:r>
          </a:p>
          <a:p>
            <a:r>
              <a:rPr lang="fr-FR" dirty="0"/>
              <a:t>Psychologue </a:t>
            </a:r>
          </a:p>
          <a:p>
            <a:r>
              <a:rPr lang="fr-FR" dirty="0"/>
              <a:t>de l’Education Nationale</a:t>
            </a:r>
          </a:p>
          <a:p>
            <a:r>
              <a:rPr lang="fr-FR" sz="1600" dirty="0"/>
              <a:t>Éducation, Développement, Orientation scolaire et professionnelle</a:t>
            </a:r>
          </a:p>
          <a:p>
            <a:r>
              <a:rPr lang="fr-FR" sz="1600" u="sng" dirty="0">
                <a:solidFill>
                  <a:srgbClr val="002060"/>
                </a:solidFill>
              </a:rPr>
              <a:t>jpascual@ac-orleans-tours.fr</a:t>
            </a:r>
          </a:p>
          <a:p>
            <a:endParaRPr lang="fr-FR" sz="1600" dirty="0"/>
          </a:p>
          <a:p>
            <a:r>
              <a:rPr lang="fr-FR" sz="2000" dirty="0"/>
              <a:t>  2021-2022</a:t>
            </a:r>
          </a:p>
        </p:txBody>
      </p:sp>
      <p:sp>
        <p:nvSpPr>
          <p:cNvPr id="7" name="ZoneTexte 6"/>
          <p:cNvSpPr txBox="1"/>
          <p:nvPr/>
        </p:nvSpPr>
        <p:spPr>
          <a:xfrm rot="20721910">
            <a:off x="671779" y="4535067"/>
            <a:ext cx="374501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chemeClr val="tx1"/>
                </a:solidFill>
              </a:rPr>
              <a:t>Diaporama commenté :</a:t>
            </a:r>
          </a:p>
          <a:p>
            <a:pPr algn="ctr"/>
            <a:r>
              <a:rPr lang="fr-FR" sz="2400" b="1" dirty="0">
                <a:solidFill>
                  <a:schemeClr val="tx1"/>
                </a:solidFill>
              </a:rPr>
              <a:t>PENSEZ à METTRE le SON</a:t>
            </a:r>
            <a:r>
              <a:rPr lang="fr-FR" sz="2000" b="1" dirty="0">
                <a:solidFill>
                  <a:schemeClr val="tx1"/>
                </a:solidFill>
              </a:rPr>
              <a:t> </a:t>
            </a:r>
            <a:r>
              <a:rPr lang="fr-FR" sz="2000" b="1" dirty="0"/>
              <a:t>…</a:t>
            </a:r>
          </a:p>
        </p:txBody>
      </p:sp>
      <p:pic>
        <p:nvPicPr>
          <p:cNvPr id="11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432084" y="34290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4480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3927"/>
    </mc:Choice>
    <mc:Fallback xmlns="">
      <p:transition spd="slow" advTm="13927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8940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ag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85" y="5373216"/>
            <a:ext cx="1776291" cy="1628709"/>
          </a:xfrm>
          <a:prstGeom prst="rect">
            <a:avLst/>
          </a:prstGeom>
        </p:spPr>
      </p:pic>
      <p:pic>
        <p:nvPicPr>
          <p:cNvPr id="11265" name="Picture 1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5"/>
          <a:stretch>
            <a:fillRect/>
          </a:stretch>
        </p:blipFill>
        <p:spPr bwMode="auto">
          <a:xfrm>
            <a:off x="30163" y="981075"/>
            <a:ext cx="9906000" cy="72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27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266" name="Line 2"/>
          <p:cNvSpPr>
            <a:spLocks noChangeShapeType="1"/>
          </p:cNvSpPr>
          <p:nvPr/>
        </p:nvSpPr>
        <p:spPr bwMode="auto">
          <a:xfrm>
            <a:off x="3945682" y="1484784"/>
            <a:ext cx="216024" cy="0"/>
          </a:xfrm>
          <a:prstGeom prst="line">
            <a:avLst/>
          </a:prstGeom>
          <a:noFill/>
          <a:ln w="76320" cap="sq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149225" y="1628799"/>
            <a:ext cx="9282113" cy="51085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3000" b="1" dirty="0">
                <a:solidFill>
                  <a:srgbClr val="FF99CC"/>
                </a:solidFill>
                <a:latin typeface="Calibri" pitchFamily="32" charset="0"/>
                <a:ea typeface="MS PGothic" pitchFamily="32" charset="-128"/>
              </a:rPr>
              <a:t>- Jusqu’au 07 Avril </a:t>
            </a:r>
            <a:r>
              <a:rPr lang="fr-FR" altLang="fr-FR" sz="3000" b="1" dirty="0">
                <a:solidFill>
                  <a:srgbClr val="C00000"/>
                </a:solidFill>
                <a:latin typeface="Calibri" pitchFamily="32" charset="0"/>
                <a:ea typeface="MS PGothic" pitchFamily="32" charset="-128"/>
              </a:rPr>
              <a:t>23h59</a:t>
            </a:r>
            <a:r>
              <a:rPr lang="fr-FR" altLang="fr-FR" sz="3000" b="1" dirty="0">
                <a:solidFill>
                  <a:srgbClr val="FF99CC"/>
                </a:solidFill>
                <a:latin typeface="Calibri" pitchFamily="32" charset="0"/>
                <a:ea typeface="MS PGothic" pitchFamily="32" charset="-128"/>
              </a:rPr>
              <a:t>-</a:t>
            </a:r>
          </a:p>
          <a:p>
            <a:pPr marL="457200" indent="-457200">
              <a:lnSpc>
                <a:spcPct val="90000"/>
              </a:lnSpc>
              <a:spcBef>
                <a:spcPts val="650"/>
              </a:spcBef>
              <a:buClrTx/>
              <a:buFont typeface="Wingdings" panose="05000000000000000000" pitchFamily="2" charset="2"/>
              <a:buChar char="Ø"/>
            </a:pPr>
            <a:r>
              <a:rPr lang="fr-FR" altLang="fr-FR" sz="2800" b="1" u="sng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Compléter les dossiers de candidature</a:t>
            </a:r>
            <a:r>
              <a:rPr lang="fr-FR" altLang="fr-FR" sz="28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: </a:t>
            </a:r>
            <a:r>
              <a:rPr lang="fr-FR" altLang="fr-FR" sz="28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</a:t>
            </a:r>
            <a:r>
              <a:rPr lang="fr-FR" altLang="fr-FR" sz="26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Saisie en ligne</a:t>
            </a:r>
            <a: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des pièces constitutives du dossier dématérialisé (C.V. (uniquement pour Apprentissage), Lettre de motivation, Attestations de stage,…)</a:t>
            </a:r>
          </a:p>
          <a:p>
            <a:pPr algn="just">
              <a:lnSpc>
                <a:spcPct val="90000"/>
              </a:lnSpc>
              <a:spcBef>
                <a:spcPts val="400"/>
              </a:spcBef>
              <a:buClrTx/>
              <a:buFontTx/>
              <a:buNone/>
            </a:pPr>
            <a: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Possibilité de renseigner la rubrique « Activités et centres d’intérêts » (Justificatifs activités extra-scolaires)</a:t>
            </a:r>
          </a:p>
          <a:p>
            <a:pPr>
              <a:lnSpc>
                <a:spcPct val="90000"/>
              </a:lnSpc>
              <a:spcBef>
                <a:spcPts val="650"/>
              </a:spcBef>
              <a:buClrTx/>
              <a:buFontTx/>
              <a:buNone/>
            </a:pPr>
            <a:endParaRPr lang="fr-FR" altLang="fr-FR" sz="1000" b="1" dirty="0">
              <a:solidFill>
                <a:srgbClr val="FF99CC"/>
              </a:solidFill>
              <a:latin typeface="Calibri" pitchFamily="32" charset="0"/>
              <a:ea typeface="MS PGothic" pitchFamily="32" charset="-128"/>
            </a:endParaRPr>
          </a:p>
          <a:p>
            <a:pPr marL="457200" indent="-457200" algn="just">
              <a:lnSpc>
                <a:spcPct val="9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fr-FR" altLang="fr-FR" sz="28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</a:t>
            </a:r>
            <a:r>
              <a:rPr lang="fr-FR" altLang="fr-FR" sz="2800" b="1" u="sng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Confirmer chaque vœu</a:t>
            </a:r>
            <a:r>
              <a:rPr lang="fr-FR" altLang="fr-FR" sz="28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. </a:t>
            </a:r>
            <a:r>
              <a:rPr lang="fr-FR" altLang="fr-FR" sz="26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Une « fiche » sera imprimée </a:t>
            </a:r>
            <a: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par candidature (1 fiche par vœu)- À faire signer par les parents pour les mineurs ! Le conseil de classe y fera figurer son avis.</a:t>
            </a:r>
          </a:p>
          <a:p>
            <a:pPr algn="just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/>
            </a:r>
            <a:b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fr-FR" altLang="fr-FR" sz="2400" dirty="0">
                <a:solidFill>
                  <a:srgbClr val="C00000"/>
                </a:solidFill>
                <a:latin typeface="Calibri" pitchFamily="32" charset="0"/>
                <a:ea typeface="MS PGothic" pitchFamily="32" charset="-128"/>
              </a:rPr>
              <a:t>                      Un vœu non confirmé avant le 7 avril ne sera pas examiné ! </a:t>
            </a:r>
          </a:p>
          <a:p>
            <a:pPr>
              <a:lnSpc>
                <a:spcPct val="90000"/>
              </a:lnSpc>
              <a:spcBef>
                <a:spcPts val="650"/>
              </a:spcBef>
              <a:buClrTx/>
              <a:buFontTx/>
              <a:buNone/>
            </a:pPr>
            <a:endParaRPr lang="fr-FR" altLang="fr-FR" sz="18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0" y="1"/>
            <a:ext cx="9906000" cy="981074"/>
          </a:xfrm>
          <a:prstGeom prst="rect">
            <a:avLst/>
          </a:prstGeom>
          <a:solidFill>
            <a:srgbClr val="FF99CC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4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2</a:t>
            </a:r>
            <a:r>
              <a:rPr lang="fr-FR" altLang="fr-FR" sz="4400" b="1" baseline="30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ème </a:t>
            </a:r>
            <a:r>
              <a:rPr lang="fr-FR" altLang="fr-FR" sz="44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étape</a:t>
            </a:r>
          </a:p>
          <a:p>
            <a:pPr algn="ctr"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Examen des vœux formulés et avis du conseil de classe</a:t>
            </a:r>
          </a:p>
        </p:txBody>
      </p:sp>
      <p:sp>
        <p:nvSpPr>
          <p:cNvPr id="11269" name="WordArt 5"/>
          <p:cNvSpPr>
            <a:spLocks noChangeArrowheads="1" noChangeShapeType="1" noTextEdit="1"/>
          </p:cNvSpPr>
          <p:nvPr/>
        </p:nvSpPr>
        <p:spPr bwMode="auto">
          <a:xfrm>
            <a:off x="65931" y="3175"/>
            <a:ext cx="1708150" cy="60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 dirty="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11270" name="WordArt 6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918073" y="3175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024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9" dur="500" fill="hold"/>
                                        <p:tgtEl>
                                          <p:spTgt spid="112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64869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6" dur="500"/>
                                        <p:tgtEl>
                                          <p:spTgt spid="11265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17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500" fill="hold"/>
                                        <p:tgtEl>
                                          <p:spTgt spid="11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126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5000"/>
                                        <p:tgtEl>
                                          <p:spTgt spid="112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2" dur="5000"/>
                                        <p:tgtEl>
                                          <p:spTgt spid="1126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5" dur="5000"/>
                                        <p:tgtEl>
                                          <p:spTgt spid="112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8" dur="5000"/>
                                        <p:tgtEl>
                                          <p:spTgt spid="1126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1" dur="5000"/>
                                        <p:tgtEl>
                                          <p:spTgt spid="1126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6" grpId="0" animBg="1"/>
      <p:bldP spid="11269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AutoShape 1"/>
          <p:cNvSpPr>
            <a:spLocks noChangeArrowheads="1"/>
          </p:cNvSpPr>
          <p:nvPr/>
        </p:nvSpPr>
        <p:spPr bwMode="auto">
          <a:xfrm>
            <a:off x="127000" y="3427413"/>
            <a:ext cx="5664200" cy="2989262"/>
          </a:xfrm>
          <a:prstGeom prst="cloudCallout">
            <a:avLst>
              <a:gd name="adj1" fmla="val 38778"/>
              <a:gd name="adj2" fmla="val 32912"/>
            </a:avLst>
          </a:prstGeom>
          <a:solidFill>
            <a:srgbClr val="72A376"/>
          </a:solidFill>
          <a:ln w="25560" cap="sq">
            <a:solidFill>
              <a:srgbClr val="527755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0" name="AutoShape 2"/>
          <p:cNvSpPr>
            <a:spLocks noChangeArrowheads="1"/>
          </p:cNvSpPr>
          <p:nvPr/>
        </p:nvSpPr>
        <p:spPr bwMode="auto">
          <a:xfrm>
            <a:off x="839788" y="1577975"/>
            <a:ext cx="7138987" cy="1310460"/>
          </a:xfrm>
          <a:prstGeom prst="roundRect">
            <a:avLst>
              <a:gd name="adj" fmla="val 50000"/>
            </a:avLst>
          </a:prstGeom>
          <a:noFill/>
          <a:ln w="9360" cap="sq">
            <a:solidFill>
              <a:srgbClr val="008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2291" name="WordArt 3"/>
          <p:cNvSpPr>
            <a:spLocks noChangeArrowheads="1" noChangeShapeType="1" noTextEdit="1"/>
          </p:cNvSpPr>
          <p:nvPr/>
        </p:nvSpPr>
        <p:spPr bwMode="auto">
          <a:xfrm>
            <a:off x="360363" y="979488"/>
            <a:ext cx="3355975" cy="3810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19080" cap="sq">
                  <a:solidFill>
                    <a:srgbClr val="800080"/>
                  </a:solidFill>
                  <a:miter lim="800000"/>
                  <a:headEnd/>
                  <a:tailEnd/>
                </a:ln>
                <a:solidFill>
                  <a:srgbClr val="9D3232"/>
                </a:solidFill>
                <a:latin typeface="Century Gothic"/>
              </a:rPr>
              <a:t>CALENDRIER :</a:t>
            </a:r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1079500" y="1685925"/>
            <a:ext cx="6899275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</a:rPr>
              <a:t>À partir du </a:t>
            </a:r>
            <a:r>
              <a:rPr lang="fr-FR" altLang="fr-FR" sz="2400" b="1" dirty="0">
                <a:solidFill>
                  <a:srgbClr val="000000"/>
                </a:solidFill>
              </a:rPr>
              <a:t>02 Juin et jusqu’</a:t>
            </a:r>
            <a:r>
              <a:rPr lang="fr-FR" altLang="fr-FR" sz="2400" dirty="0">
                <a:solidFill>
                  <a:srgbClr val="000000"/>
                </a:solidFill>
              </a:rPr>
              <a:t>au </a:t>
            </a:r>
            <a:r>
              <a:rPr lang="fr-FR" altLang="fr-FR" sz="2400" b="1" dirty="0">
                <a:solidFill>
                  <a:srgbClr val="000000"/>
                </a:solidFill>
              </a:rPr>
              <a:t>15 juillet 2022 –     Phase principale - Réponses au fur et à mesure et en continu</a:t>
            </a:r>
          </a:p>
        </p:txBody>
      </p:sp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8" y="2254250"/>
            <a:ext cx="1095375" cy="1095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4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906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2295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5300" y="5305425"/>
            <a:ext cx="889000" cy="1438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296" name="Rectangle 8"/>
          <p:cNvSpPr>
            <a:spLocks noChangeArrowheads="1"/>
          </p:cNvSpPr>
          <p:nvPr/>
        </p:nvSpPr>
        <p:spPr bwMode="auto">
          <a:xfrm>
            <a:off x="219105" y="3846512"/>
            <a:ext cx="5265738" cy="2151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700" b="1" u="sng" dirty="0">
                <a:solidFill>
                  <a:srgbClr val="000000"/>
                </a:solidFill>
              </a:rPr>
              <a:t>Plusieurs propositions d’admission</a:t>
            </a:r>
            <a:r>
              <a:rPr lang="fr-FR" altLang="fr-FR" sz="2700" b="1" dirty="0">
                <a:solidFill>
                  <a:srgbClr val="000000"/>
                </a:solidFill>
              </a:rPr>
              <a:t> pourront être  faites mais vous ne pourrez répondre favorablement </a:t>
            </a:r>
            <a:r>
              <a:rPr lang="fr-FR" altLang="fr-FR" sz="2700" b="1" u="sng" dirty="0">
                <a:solidFill>
                  <a:srgbClr val="000000"/>
                </a:solidFill>
              </a:rPr>
              <a:t>qu'à une seule</a:t>
            </a:r>
            <a:r>
              <a:rPr lang="fr-FR" altLang="fr-FR" sz="2700" b="1" dirty="0">
                <a:solidFill>
                  <a:srgbClr val="000000"/>
                </a:solidFill>
              </a:rPr>
              <a:t> !!!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-33338" y="6350"/>
            <a:ext cx="9906001" cy="693738"/>
          </a:xfrm>
          <a:prstGeom prst="rect">
            <a:avLst/>
          </a:prstGeom>
          <a:solidFill>
            <a:srgbClr val="009973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400" b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3</a:t>
            </a:r>
            <a:r>
              <a:rPr lang="fr-FR" altLang="fr-FR" sz="4400" b="1" baseline="300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ème </a:t>
            </a:r>
            <a:r>
              <a:rPr lang="fr-FR" altLang="fr-FR" sz="4400" b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étape - </a:t>
            </a:r>
            <a:r>
              <a:rPr lang="fr-FR" altLang="fr-FR" sz="28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Résultats et réponses</a:t>
            </a:r>
          </a:p>
        </p:txBody>
      </p:sp>
      <p:pic>
        <p:nvPicPr>
          <p:cNvPr id="12300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5"/>
          <a:stretch>
            <a:fillRect/>
          </a:stretch>
        </p:blipFill>
        <p:spPr bwMode="auto">
          <a:xfrm>
            <a:off x="0" y="700088"/>
            <a:ext cx="9906000" cy="722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27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2301" name="Line 13"/>
          <p:cNvSpPr>
            <a:spLocks noChangeShapeType="1"/>
          </p:cNvSpPr>
          <p:nvPr/>
        </p:nvSpPr>
        <p:spPr bwMode="auto">
          <a:xfrm>
            <a:off x="5484813" y="1168400"/>
            <a:ext cx="1966912" cy="1588"/>
          </a:xfrm>
          <a:prstGeom prst="line">
            <a:avLst/>
          </a:prstGeom>
          <a:noFill/>
          <a:ln w="76320" cap="sq">
            <a:solidFill>
              <a:srgbClr val="00997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2302" name="WordArt 14"/>
          <p:cNvSpPr>
            <a:spLocks noChangeArrowheads="1" noChangeShapeType="1" noTextEdit="1"/>
          </p:cNvSpPr>
          <p:nvPr/>
        </p:nvSpPr>
        <p:spPr bwMode="auto">
          <a:xfrm>
            <a:off x="-33338" y="3175"/>
            <a:ext cx="1708151" cy="60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12303" name="WordArt 15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sp>
        <p:nvSpPr>
          <p:cNvPr id="12304" name="AutoShape 16"/>
          <p:cNvSpPr>
            <a:spLocks noChangeArrowheads="1"/>
          </p:cNvSpPr>
          <p:nvPr/>
        </p:nvSpPr>
        <p:spPr bwMode="auto">
          <a:xfrm>
            <a:off x="5940425" y="2233974"/>
            <a:ext cx="3784600" cy="3097212"/>
          </a:xfrm>
          <a:prstGeom prst="triangle">
            <a:avLst>
              <a:gd name="adj" fmla="val 50000"/>
            </a:avLst>
          </a:prstGeom>
          <a:solidFill>
            <a:srgbClr val="FF0000"/>
          </a:solidFill>
          <a:ln w="9360" cap="sq">
            <a:solidFill>
              <a:srgbClr val="000000"/>
            </a:solidFill>
            <a:round/>
            <a:headEnd/>
            <a:tailEnd/>
          </a:ln>
          <a:effectLst/>
          <a:extLst/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1700" b="1" dirty="0">
                <a:solidFill>
                  <a:srgbClr val="000000"/>
                </a:solidFill>
              </a:rPr>
              <a:t>VOUS DEVEZ REPONDRE À TOUTES LES PROPOSITIONS</a:t>
            </a: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8698210" y="9048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23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500" fill="hold"/>
                                        <p:tgtEl>
                                          <p:spTgt spid="122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500"/>
                                        <p:tgtEl>
                                          <p:spTgt spid="12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5909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1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2" dur="500" fill="hold"/>
                                        <p:tgtEl>
                                          <p:spTgt spid="123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3" dur="500"/>
                                        <p:tgtEl>
                                          <p:spTgt spid="123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500" fill="hold"/>
                                        <p:tgtEl>
                                          <p:spTgt spid="122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0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33" dur="500"/>
                                        <p:tgtEl>
                                          <p:spTgt spid="123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36" dur="10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39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42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2" dur="1000"/>
                                        <p:tgtEl>
                                          <p:spTgt spid="12289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3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4" dur="1000" fill="hold"/>
                                        <p:tgtEl>
                                          <p:spTgt spid="122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47" dur="1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  <p:anim calcmode="lin" valueType="num">
                                      <p:cBhvr additive="repl">
                                        <p:cTn id="48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9" dur="1000" fill="hold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+.1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2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7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8" dur="1000" fill="hold"/>
                                        <p:tgtEl>
                                          <p:spTgt spid="123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9" dur="1000"/>
                                        <p:tgtEl>
                                          <p:spTgt spid="123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12289" grpId="0" animBg="1"/>
      <p:bldP spid="12290" grpId="0" animBg="1"/>
      <p:bldP spid="12291" grpId="0" animBg="1"/>
      <p:bldP spid="12301" grpId="0" animBg="1"/>
      <p:bldP spid="1230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AutoShape 1"/>
          <p:cNvSpPr>
            <a:spLocks noChangeArrowheads="1"/>
          </p:cNvSpPr>
          <p:nvPr/>
        </p:nvSpPr>
        <p:spPr bwMode="auto">
          <a:xfrm>
            <a:off x="344488" y="1341438"/>
            <a:ext cx="2663825" cy="1970087"/>
          </a:xfrm>
          <a:prstGeom prst="roundRect">
            <a:avLst>
              <a:gd name="adj" fmla="val 10593"/>
            </a:avLst>
          </a:prstGeom>
          <a:solidFill>
            <a:srgbClr val="FFFFFF"/>
          </a:solidFill>
          <a:ln w="57240" cap="sq">
            <a:solidFill>
              <a:srgbClr val="00997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4" name="Text Box 2"/>
          <p:cNvSpPr txBox="1">
            <a:spLocks noChangeArrowheads="1"/>
          </p:cNvSpPr>
          <p:nvPr/>
        </p:nvSpPr>
        <p:spPr bwMode="auto">
          <a:xfrm>
            <a:off x="344488" y="1341438"/>
            <a:ext cx="2663825" cy="1924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000" b="1" dirty="0">
                <a:solidFill>
                  <a:srgbClr val="C00000"/>
                </a:solidFill>
                <a:latin typeface="Comic Sans MS" pitchFamily="64" charset="0"/>
              </a:rPr>
              <a:t>OUI</a:t>
            </a:r>
          </a:p>
          <a:p>
            <a:pPr algn="ctr"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Candidature retenue L’établissement vous propose d’entrer en formation</a:t>
            </a: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224213" y="1628775"/>
            <a:ext cx="5913437" cy="12025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Century Gothic" pitchFamily="32" charset="0"/>
              </a:rPr>
              <a:t>Attention pour être admis,</a:t>
            </a:r>
          </a:p>
          <a:p>
            <a:pPr algn="ctr">
              <a:buClrTx/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Century Gothic" pitchFamily="32" charset="0"/>
              </a:rPr>
              <a:t>il vous faut valider cette proposition </a:t>
            </a:r>
            <a:r>
              <a:rPr lang="fr-FR" altLang="fr-FR" sz="2400" b="1" dirty="0">
                <a:solidFill>
                  <a:srgbClr val="800000"/>
                </a:solidFill>
                <a:latin typeface="Century Gothic" pitchFamily="32" charset="0"/>
              </a:rPr>
              <a:t>« J’accepte »</a:t>
            </a:r>
          </a:p>
        </p:txBody>
      </p:sp>
      <p:pic>
        <p:nvPicPr>
          <p:cNvPr id="13316" name="Picture 4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2750" y="1227138"/>
            <a:ext cx="977900" cy="860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17" name="AutoShape 5"/>
          <p:cNvSpPr>
            <a:spLocks noChangeArrowheads="1"/>
          </p:cNvSpPr>
          <p:nvPr/>
        </p:nvSpPr>
        <p:spPr bwMode="auto">
          <a:xfrm>
            <a:off x="381000" y="3775075"/>
            <a:ext cx="2663825" cy="2462237"/>
          </a:xfrm>
          <a:prstGeom prst="roundRect">
            <a:avLst>
              <a:gd name="adj" fmla="val 10593"/>
            </a:avLst>
          </a:prstGeom>
          <a:solidFill>
            <a:srgbClr val="FFFFFF"/>
          </a:solidFill>
          <a:ln w="57240" cap="sq">
            <a:solidFill>
              <a:srgbClr val="00997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452438" y="3938588"/>
            <a:ext cx="2592387" cy="252594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/>
            <a:r>
              <a:rPr lang="fr-FR" altLang="fr-FR" sz="2000" b="1" dirty="0">
                <a:solidFill>
                  <a:srgbClr val="C00000"/>
                </a:solidFill>
                <a:latin typeface="Comic Sans MS" pitchFamily="64" charset="0"/>
              </a:rPr>
              <a:t>EN ATTENTE  </a:t>
            </a:r>
            <a:r>
              <a:rPr lang="fr-FR" altLang="fr-FR" sz="2000" b="1" dirty="0">
                <a:solidFill>
                  <a:srgbClr val="000000"/>
                </a:solidFill>
                <a:latin typeface="Comic Sans MS" pitchFamily="64" charset="0"/>
              </a:rPr>
              <a:t>d’une place</a:t>
            </a:r>
          </a:p>
          <a:p>
            <a:pPr algn="ctr"/>
            <a:r>
              <a:rPr lang="fr-FR" altLang="fr-FR" sz="2000" b="1" dirty="0">
                <a:solidFill>
                  <a:srgbClr val="000000"/>
                </a:solidFill>
              </a:rPr>
              <a:t>Dossier de candidature classé en liste supplémentaire par l’établissement</a:t>
            </a:r>
          </a:p>
          <a:p>
            <a:pPr algn="ctr">
              <a:buClrTx/>
              <a:buFontTx/>
              <a:buNone/>
            </a:pPr>
            <a:endParaRPr lang="fr-FR" altLang="fr-FR" sz="1800" b="1" dirty="0">
              <a:solidFill>
                <a:srgbClr val="000000"/>
              </a:solidFill>
            </a:endParaRPr>
          </a:p>
        </p:txBody>
      </p:sp>
      <p:sp>
        <p:nvSpPr>
          <p:cNvPr id="13319" name="AutoShape 7"/>
          <p:cNvSpPr>
            <a:spLocks noChangeArrowheads="1"/>
          </p:cNvSpPr>
          <p:nvPr/>
        </p:nvSpPr>
        <p:spPr bwMode="auto">
          <a:xfrm>
            <a:off x="3384550" y="3816350"/>
            <a:ext cx="2303463" cy="1989138"/>
          </a:xfrm>
          <a:prstGeom prst="roundRect">
            <a:avLst>
              <a:gd name="adj" fmla="val 10593"/>
            </a:avLst>
          </a:prstGeom>
          <a:solidFill>
            <a:srgbClr val="FFFFFF"/>
          </a:solidFill>
          <a:ln w="57240" cap="sq">
            <a:solidFill>
              <a:srgbClr val="00997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3321" name="WordArt 9"/>
          <p:cNvSpPr>
            <a:spLocks noChangeArrowheads="1" noChangeShapeType="1" noTextEdit="1"/>
          </p:cNvSpPr>
          <p:nvPr/>
        </p:nvSpPr>
        <p:spPr bwMode="auto">
          <a:xfrm>
            <a:off x="2484438" y="58738"/>
            <a:ext cx="6696075" cy="646112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 dirty="0">
                <a:ln w="1260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009973"/>
                </a:solidFill>
                <a:latin typeface="Arial Black"/>
              </a:rPr>
              <a:t>Modalités d'affichage des résultats </a:t>
            </a:r>
          </a:p>
        </p:txBody>
      </p:sp>
      <p:pic>
        <p:nvPicPr>
          <p:cNvPr id="13322" name="Picture 10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906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3323" name="WordArt 11"/>
          <p:cNvSpPr>
            <a:spLocks noChangeArrowheads="1" noChangeShapeType="1" noTextEdit="1"/>
          </p:cNvSpPr>
          <p:nvPr/>
        </p:nvSpPr>
        <p:spPr bwMode="auto">
          <a:xfrm>
            <a:off x="7820025" y="6667500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6336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FFFFFF"/>
                </a:solidFill>
                <a:latin typeface="Century Gothic"/>
              </a:rPr>
              <a:t>www.admission-postbac.fr</a:t>
            </a:r>
          </a:p>
        </p:txBody>
      </p:sp>
      <p:sp>
        <p:nvSpPr>
          <p:cNvPr id="13324" name="WordArt 12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sp>
        <p:nvSpPr>
          <p:cNvPr id="13325" name="Text Box 13"/>
          <p:cNvSpPr txBox="1">
            <a:spLocks noChangeArrowheads="1"/>
          </p:cNvSpPr>
          <p:nvPr/>
        </p:nvSpPr>
        <p:spPr bwMode="auto">
          <a:xfrm>
            <a:off x="3492500" y="3943350"/>
            <a:ext cx="2087563" cy="1619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000" b="1" dirty="0">
                <a:solidFill>
                  <a:srgbClr val="C00000"/>
                </a:solidFill>
                <a:latin typeface="Comic Sans MS" pitchFamily="64" charset="0"/>
              </a:rPr>
              <a:t>NON-</a:t>
            </a:r>
          </a:p>
          <a:p>
            <a:pPr algn="ctr"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Votre dossier a été REFUSÉ par l’établissement</a:t>
            </a:r>
          </a:p>
        </p:txBody>
      </p:sp>
      <p:sp>
        <p:nvSpPr>
          <p:cNvPr id="13326" name="WordArt 14"/>
          <p:cNvSpPr>
            <a:spLocks noChangeArrowheads="1" noChangeShapeType="1" noTextEdit="1"/>
          </p:cNvSpPr>
          <p:nvPr/>
        </p:nvSpPr>
        <p:spPr bwMode="auto">
          <a:xfrm>
            <a:off x="217488" y="120650"/>
            <a:ext cx="1708150" cy="60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16" name="AutoShape 10"/>
          <p:cNvSpPr>
            <a:spLocks noChangeArrowheads="1"/>
          </p:cNvSpPr>
          <p:nvPr/>
        </p:nvSpPr>
        <p:spPr bwMode="auto">
          <a:xfrm>
            <a:off x="6877051" y="2831286"/>
            <a:ext cx="2303462" cy="3348058"/>
          </a:xfrm>
          <a:prstGeom prst="roundRect">
            <a:avLst>
              <a:gd name="adj" fmla="val 10593"/>
            </a:avLst>
          </a:prstGeom>
          <a:solidFill>
            <a:srgbClr val="FFFFFF"/>
          </a:solidFill>
          <a:ln w="5724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7" name="Text Box 11"/>
          <p:cNvSpPr txBox="1">
            <a:spLocks noChangeArrowheads="1"/>
          </p:cNvSpPr>
          <p:nvPr/>
        </p:nvSpPr>
        <p:spPr bwMode="auto">
          <a:xfrm>
            <a:off x="6909400" y="2980179"/>
            <a:ext cx="2303462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2000" b="1" dirty="0">
                <a:solidFill>
                  <a:srgbClr val="C00000"/>
                </a:solidFill>
                <a:latin typeface="Comic Sans MS" pitchFamily="64" charset="0"/>
              </a:rPr>
              <a:t>OUI si</a:t>
            </a:r>
          </a:p>
          <a:p>
            <a:pPr algn="ctr">
              <a:buClrTx/>
              <a:buFontTx/>
              <a:buNone/>
            </a:pPr>
            <a:r>
              <a:rPr lang="fr-FR" altLang="fr-FR" sz="2000" b="1" dirty="0">
                <a:solidFill>
                  <a:srgbClr val="262699"/>
                </a:solidFill>
              </a:rPr>
              <a:t>(Concerne uniquement les formations universitaires).  Candidatures acceptées mais il faudra rattraper certains modules de formation.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17488" y="836712"/>
            <a:ext cx="8995374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FR" sz="2200" dirty="0">
                <a:solidFill>
                  <a:schemeClr val="tx1"/>
                </a:solidFill>
              </a:rPr>
              <a:t>En face de chaque vœu formulé sera affichée une de ces réponses  : </a:t>
            </a: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6"/>
          <a:stretch>
            <a:fillRect/>
          </a:stretch>
        </p:blipFill>
        <p:spPr>
          <a:xfrm>
            <a:off x="8908062" y="442555"/>
            <a:ext cx="609600" cy="609600"/>
          </a:xfrm>
          <a:prstGeom prst="rect">
            <a:avLst/>
          </a:prstGeom>
        </p:spPr>
      </p:pic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2521257" y="2252153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6"/>
            <p:extLst>
              <p:ext uri="{DAA4B4D4-6D71-4841-9C94-3DE7FCFB9230}">
                <p14:media xmlns:p14="http://schemas.microsoft.com/office/powerpoint/2010/main" r:embed="rId5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5222875" y="4760349"/>
            <a:ext cx="609600" cy="609600"/>
          </a:xfrm>
          <a:prstGeom prst="rect">
            <a:avLst/>
          </a:prstGeom>
        </p:spPr>
      </p:pic>
      <p:pic>
        <p:nvPicPr>
          <p:cNvPr id="7" name="Son enregistré">
            <a:hlinkClick r:id="" action="ppaction://media"/>
          </p:cNvPr>
          <p:cNvPicPr>
            <a:picLocks noChangeAspect="1"/>
          </p:cNvPicPr>
          <p:nvPr>
            <a:audioFile r:link="rId8"/>
            <p:extLst>
              <p:ext uri="{DAA4B4D4-6D71-4841-9C94-3DE7FCFB9230}">
                <p14:media xmlns:p14="http://schemas.microsoft.com/office/powerpoint/2010/main" r:embed="rId7"/>
              </p:ext>
            </p:extLst>
          </p:nvPr>
        </p:nvPicPr>
        <p:blipFill>
          <a:blip r:embed="rId19"/>
          <a:stretch>
            <a:fillRect/>
          </a:stretch>
        </p:blipFill>
        <p:spPr>
          <a:xfrm>
            <a:off x="2388522" y="4396593"/>
            <a:ext cx="609600" cy="609600"/>
          </a:xfrm>
          <a:prstGeom prst="rect">
            <a:avLst/>
          </a:prstGeom>
        </p:spPr>
      </p:pic>
      <p:pic>
        <p:nvPicPr>
          <p:cNvPr id="9" name="Son enregistré">
            <a:hlinkClick r:id="" action="ppaction://media"/>
          </p:cNvPr>
          <p:cNvPicPr>
            <a:picLocks noChangeAspect="1"/>
          </p:cNvPicPr>
          <p:nvPr>
            <a:audioFile r:link="rId10"/>
            <p:extLst>
              <p:ext uri="{DAA4B4D4-6D71-4841-9C94-3DE7FCFB9230}">
                <p14:media xmlns:p14="http://schemas.microsoft.com/office/powerpoint/2010/main" r:embed="rId9"/>
              </p:ext>
            </p:extLst>
          </p:nvPr>
        </p:nvPicPr>
        <p:blipFill>
          <a:blip r:embed="rId18"/>
          <a:stretch>
            <a:fillRect/>
          </a:stretch>
        </p:blipFill>
        <p:spPr>
          <a:xfrm>
            <a:off x="8570913" y="286175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76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9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0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1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4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5" dur="500" fill="hold"/>
                                        <p:tgtEl>
                                          <p:spTgt spid="133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26" dur="500"/>
                                        <p:tgtEl>
                                          <p:spTgt spid="1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1625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9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0" dur="500" fill="hold"/>
                                        <p:tgtEl>
                                          <p:spTgt spid="133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1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4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5" dur="500" fill="hold"/>
                                        <p:tgtEl>
                                          <p:spTgt spid="133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46" dur="500"/>
                                        <p:tgtEl>
                                          <p:spTgt spid="133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8" dur="880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3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4" dur="500" fill="hold"/>
                                        <p:tgtEl>
                                          <p:spTgt spid="133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55" dur="500"/>
                                        <p:tgtEl>
                                          <p:spTgt spid="1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500" fill="hold"/>
                                        <p:tgtEl>
                                          <p:spTgt spid="133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0" dur="500"/>
                                        <p:tgtEl>
                                          <p:spTgt spid="133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2" dur="2472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53" presetClass="entr" presetSubtype="16" fill="hold" grpId="0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6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5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7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7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" presetClass="mediacall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cmd type="call" cmd="playFrom(0.0)">
                                      <p:cBhvr>
                                        <p:cTn id="76" dur="18819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0">
                <p:cTn id="7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7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8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8000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  <p:bldLst>
      <p:bldP spid="13313" grpId="0" animBg="1"/>
      <p:bldP spid="13317" grpId="0" animBg="1"/>
      <p:bldP spid="13319" grpId="0" animBg="1"/>
      <p:bldP spid="13321" grpId="0"/>
      <p:bldP spid="13326" grpId="0"/>
      <p:bldP spid="16" grpId="0" animBg="1"/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7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AutoShape 3"/>
          <p:cNvSpPr>
            <a:spLocks noChangeArrowheads="1"/>
          </p:cNvSpPr>
          <p:nvPr/>
        </p:nvSpPr>
        <p:spPr bwMode="auto">
          <a:xfrm>
            <a:off x="395498" y="906528"/>
            <a:ext cx="8903046" cy="2160240"/>
          </a:xfrm>
          <a:prstGeom prst="roundRect">
            <a:avLst>
              <a:gd name="adj" fmla="val 10593"/>
            </a:avLst>
          </a:prstGeom>
          <a:solidFill>
            <a:srgbClr val="FFFFFF"/>
          </a:solidFill>
          <a:ln w="57240" cap="sq">
            <a:solidFill>
              <a:srgbClr val="0066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78613"/>
            <a:ext cx="9906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66" name="WordArt 6"/>
          <p:cNvSpPr>
            <a:spLocks noChangeArrowheads="1" noChangeShapeType="1" noTextEdit="1"/>
          </p:cNvSpPr>
          <p:nvPr/>
        </p:nvSpPr>
        <p:spPr bwMode="auto">
          <a:xfrm>
            <a:off x="2144713" y="0"/>
            <a:ext cx="6959600" cy="549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1260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009973"/>
                </a:solidFill>
                <a:latin typeface="Arial Black"/>
              </a:rPr>
              <a:t>Délais de réponse des candidats</a:t>
            </a:r>
          </a:p>
        </p:txBody>
      </p:sp>
      <p:sp>
        <p:nvSpPr>
          <p:cNvPr id="15367" name="WordArt 7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641475" cy="782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15370" name="WordArt 10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pic>
        <p:nvPicPr>
          <p:cNvPr id="15372" name="Picture 12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864" y="3349559"/>
            <a:ext cx="736600" cy="647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373" name="Text Box 13"/>
          <p:cNvSpPr txBox="1">
            <a:spLocks noChangeArrowheads="1"/>
          </p:cNvSpPr>
          <p:nvPr/>
        </p:nvSpPr>
        <p:spPr bwMode="auto">
          <a:xfrm>
            <a:off x="820737" y="3368531"/>
            <a:ext cx="8615818" cy="1818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</a:rPr>
              <a:t>Du </a:t>
            </a:r>
            <a:r>
              <a:rPr lang="fr-FR" altLang="fr-FR" sz="2800" dirty="0">
                <a:solidFill>
                  <a:srgbClr val="C00000"/>
                </a:solidFill>
              </a:rPr>
              <a:t>29 juin au 1</a:t>
            </a:r>
            <a:r>
              <a:rPr lang="fr-FR" altLang="fr-FR" sz="2800" baseline="30000" dirty="0">
                <a:solidFill>
                  <a:srgbClr val="C00000"/>
                </a:solidFill>
              </a:rPr>
              <a:t>er</a:t>
            </a:r>
            <a:r>
              <a:rPr lang="fr-FR" altLang="fr-FR" sz="2800" dirty="0">
                <a:solidFill>
                  <a:srgbClr val="C00000"/>
                </a:solidFill>
              </a:rPr>
              <a:t> Juillet</a:t>
            </a:r>
            <a:r>
              <a:rPr lang="fr-FR" altLang="fr-FR" sz="2800" dirty="0">
                <a:solidFill>
                  <a:srgbClr val="000000"/>
                </a:solidFill>
              </a:rPr>
              <a:t>, pour ceux qui ont des vœux en attente, vous aurez </a:t>
            </a:r>
            <a:r>
              <a:rPr lang="fr-FR" altLang="fr-FR" sz="2800" u="sng" dirty="0">
                <a:solidFill>
                  <a:srgbClr val="000000"/>
                </a:solidFill>
              </a:rPr>
              <a:t>3 jours </a:t>
            </a:r>
            <a:r>
              <a:rPr lang="fr-FR" altLang="fr-FR" sz="2800" dirty="0">
                <a:solidFill>
                  <a:srgbClr val="000000"/>
                </a:solidFill>
              </a:rPr>
              <a:t>pour confirmer les vœux qui vous intéressent (ceux sur lesquels vous voulez être candidat).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464682" y="1052736"/>
            <a:ext cx="852156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fr-FR" sz="2000" dirty="0">
                <a:solidFill>
                  <a:schemeClr val="tx1"/>
                </a:solidFill>
              </a:rPr>
              <a:t>  </a:t>
            </a:r>
            <a:r>
              <a:rPr lang="fr-FR" sz="2400" dirty="0">
                <a:solidFill>
                  <a:schemeClr val="tx1"/>
                </a:solidFill>
              </a:rPr>
              <a:t>POUR CHAQUE PROPOSITION D’ADMISSION = UN </a:t>
            </a:r>
            <a:r>
              <a:rPr lang="fr-FR" sz="2400" b="1" u="sng" dirty="0">
                <a:solidFill>
                  <a:schemeClr val="tx1"/>
                </a:solidFill>
              </a:rPr>
              <a:t>DÉLAI PRÉCIS </a:t>
            </a:r>
            <a:r>
              <a:rPr lang="fr-FR" sz="2400" dirty="0">
                <a:solidFill>
                  <a:schemeClr val="tx1"/>
                </a:solidFill>
              </a:rPr>
              <a:t>POUR Y RÉPONDRE. </a:t>
            </a:r>
          </a:p>
          <a:p>
            <a:pPr algn="just"/>
            <a:endParaRPr lang="fr-FR" sz="2400" dirty="0">
              <a:solidFill>
                <a:schemeClr val="tx1"/>
              </a:solidFill>
            </a:endParaRPr>
          </a:p>
          <a:p>
            <a:pPr algn="just"/>
            <a:r>
              <a:rPr lang="fr-FR" sz="2400" dirty="0">
                <a:solidFill>
                  <a:schemeClr val="tx1"/>
                </a:solidFill>
              </a:rPr>
              <a:t>  SI CE DÉLAI EST DÉPASSÉ, L’ENSEMBLE DES VŒUX FORMULÉS DISPARAIT.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6826002" y="1458413"/>
            <a:ext cx="609600" cy="60960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5889898" y="488179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9" dur="500"/>
                                        <p:tgtEl>
                                          <p:spTgt spid="15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5327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53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3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53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5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9" dur="1882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5363" grpId="0" animBg="1"/>
      <p:bldP spid="15373" grpId="0"/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AutoShape 1"/>
          <p:cNvSpPr>
            <a:spLocks noChangeArrowheads="1"/>
          </p:cNvSpPr>
          <p:nvPr/>
        </p:nvSpPr>
        <p:spPr bwMode="auto">
          <a:xfrm>
            <a:off x="268288" y="4583314"/>
            <a:ext cx="9288462" cy="2014336"/>
          </a:xfrm>
          <a:prstGeom prst="roundRect">
            <a:avLst>
              <a:gd name="adj" fmla="val 16667"/>
            </a:avLst>
          </a:prstGeom>
          <a:noFill/>
          <a:ln w="57240" cap="sq">
            <a:solidFill>
              <a:srgbClr val="CC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4725144"/>
            <a:ext cx="8928100" cy="1691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906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88" name="WordArt 4"/>
          <p:cNvSpPr>
            <a:spLocks noChangeArrowheads="1" noChangeShapeType="1" noTextEdit="1"/>
          </p:cNvSpPr>
          <p:nvPr/>
        </p:nvSpPr>
        <p:spPr bwMode="auto">
          <a:xfrm>
            <a:off x="2073275" y="177800"/>
            <a:ext cx="7070725" cy="48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1260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009973"/>
                </a:solidFill>
                <a:latin typeface="Arial Black"/>
              </a:rPr>
              <a:t>Modalités de réponses des candidats</a:t>
            </a: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4927" y="764704"/>
            <a:ext cx="9217025" cy="3449279"/>
          </a:xfrm>
          <a:prstGeom prst="rect">
            <a:avLst/>
          </a:prstGeom>
          <a:noFill/>
          <a:ln w="9360" cap="sq">
            <a:solidFill>
              <a:schemeClr val="tx1">
                <a:lumMod val="75000"/>
                <a:lumOff val="25000"/>
              </a:schemeClr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fr-FR" altLang="fr-FR" sz="2600" b="1" dirty="0">
                <a:solidFill>
                  <a:srgbClr val="C00000"/>
                </a:solidFill>
                <a:latin typeface="Comic Sans MS" pitchFamily="64" charset="0"/>
              </a:rPr>
              <a:t>J’accepte la proposition d’admission </a:t>
            </a:r>
            <a:r>
              <a:rPr lang="fr-FR" altLang="fr-FR" sz="2400" b="1" dirty="0">
                <a:solidFill>
                  <a:srgbClr val="000000"/>
                </a:solidFill>
                <a:latin typeface="Calibri" pitchFamily="32" charset="0"/>
              </a:rPr>
              <a:t>= J’accepte définitivement la formation qui m’est proposée OU j’accepte en attendant une réponse sur un vœu en liste d’attente.</a:t>
            </a:r>
          </a:p>
          <a:p>
            <a:pPr algn="just"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Calibri" pitchFamily="32" charset="0"/>
            </a:endParaRPr>
          </a:p>
          <a:p>
            <a:pPr algn="just">
              <a:buClrTx/>
              <a:buFontTx/>
              <a:buNone/>
            </a:pPr>
            <a:r>
              <a:rPr lang="fr-FR" altLang="fr-FR" sz="2400" b="1" u="sng" dirty="0">
                <a:solidFill>
                  <a:srgbClr val="000000"/>
                </a:solidFill>
                <a:latin typeface="Calibri" pitchFamily="32" charset="0"/>
              </a:rPr>
              <a:t>Acceptation = les autres propositions qui m’étaient faites s’annulent. </a:t>
            </a:r>
          </a:p>
          <a:p>
            <a:pPr algn="just">
              <a:buClrTx/>
              <a:buFontTx/>
              <a:buNone/>
            </a:pPr>
            <a:endParaRPr lang="fr-FR" altLang="fr-FR" sz="2400" b="1" u="sng" dirty="0">
              <a:solidFill>
                <a:srgbClr val="000000"/>
              </a:solidFill>
              <a:latin typeface="Calibri" pitchFamily="32" charset="0"/>
            </a:endParaRPr>
          </a:p>
          <a:p>
            <a:pPr algn="just">
              <a:buClrTx/>
              <a:buFontTx/>
              <a:buNone/>
            </a:pPr>
            <a:r>
              <a:rPr lang="fr-FR" altLang="fr-FR" sz="2400" b="1" dirty="0">
                <a:solidFill>
                  <a:srgbClr val="000000"/>
                </a:solidFill>
                <a:latin typeface="Calibri" pitchFamily="32" charset="0"/>
              </a:rPr>
              <a:t>Possibilité de rester candidat sur les vœux où on est en liste supplémentaire. Si tel est la cas, je l’indique (</a:t>
            </a:r>
            <a:r>
              <a:rPr lang="fr-FR" altLang="fr-FR" sz="2400" b="1" dirty="0">
                <a:solidFill>
                  <a:srgbClr val="C00000"/>
                </a:solidFill>
                <a:latin typeface="Calibri" pitchFamily="32" charset="0"/>
              </a:rPr>
              <a:t>MAINTIEN</a:t>
            </a:r>
            <a:r>
              <a:rPr lang="fr-FR" altLang="fr-FR" sz="2400" b="1" dirty="0">
                <a:solidFill>
                  <a:srgbClr val="000000"/>
                </a:solidFill>
                <a:latin typeface="Calibri" pitchFamily="32" charset="0"/>
              </a:rPr>
              <a:t>) pour ne pas que ma candidature soit annulée ! </a:t>
            </a:r>
          </a:p>
        </p:txBody>
      </p:sp>
      <p:sp>
        <p:nvSpPr>
          <p:cNvPr id="16390" name="WordArt 6"/>
          <p:cNvSpPr>
            <a:spLocks noChangeArrowheads="1" noChangeShapeType="1" noTextEdit="1"/>
          </p:cNvSpPr>
          <p:nvPr/>
        </p:nvSpPr>
        <p:spPr bwMode="auto">
          <a:xfrm>
            <a:off x="268288" y="50800"/>
            <a:ext cx="1589162" cy="6175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 dirty="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16391" name="WordArt 7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8564409" y="1700808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1000"/>
                                        <p:tgtEl>
                                          <p:spTgt spid="163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7135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638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906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0" name="Text Box 2"/>
          <p:cNvSpPr txBox="1">
            <a:spLocks noChangeArrowheads="1"/>
          </p:cNvSpPr>
          <p:nvPr/>
        </p:nvSpPr>
        <p:spPr bwMode="auto">
          <a:xfrm>
            <a:off x="200025" y="1052513"/>
            <a:ext cx="9217025" cy="2248950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fr-FR" altLang="fr-FR" sz="2800" b="1" dirty="0">
                <a:solidFill>
                  <a:srgbClr val="C00000"/>
                </a:solidFill>
                <a:latin typeface="Comic Sans MS" pitchFamily="64" charset="0"/>
              </a:rPr>
              <a:t>Je renonce à la proposition d’admission qui m’est faite </a:t>
            </a:r>
            <a:r>
              <a:rPr lang="fr-FR" altLang="fr-FR" sz="2800" b="1" dirty="0">
                <a:solidFill>
                  <a:srgbClr val="000000"/>
                </a:solidFill>
                <a:latin typeface="Calibri" pitchFamily="32" charset="0"/>
              </a:rPr>
              <a:t>= Mon </a:t>
            </a:r>
            <a:r>
              <a:rPr lang="fr-FR" altLang="fr-FR" sz="2800" b="1" u="sng" dirty="0">
                <a:solidFill>
                  <a:srgbClr val="000000"/>
                </a:solidFill>
                <a:latin typeface="Calibri" pitchFamily="32" charset="0"/>
              </a:rPr>
              <a:t>refus est définitif </a:t>
            </a:r>
            <a:r>
              <a:rPr lang="fr-FR" altLang="fr-FR" sz="2800" b="1" dirty="0">
                <a:solidFill>
                  <a:srgbClr val="000000"/>
                </a:solidFill>
                <a:latin typeface="Calibri" pitchFamily="32" charset="0"/>
              </a:rPr>
              <a:t>!!!! Je peux rester candidat sur les vœux où je suis en liste supplémentaire. Si tel est la cas, je l’indique pour ne pas que ma candidature soit annulée !</a:t>
            </a:r>
          </a:p>
        </p:txBody>
      </p:sp>
      <p:pic>
        <p:nvPicPr>
          <p:cNvPr id="17411" name="Picture 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075" y="3497263"/>
            <a:ext cx="863600" cy="7604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354138" y="4077072"/>
            <a:ext cx="7762875" cy="1257909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lnSpc>
                <a:spcPct val="90000"/>
              </a:lnSpc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  <a:latin typeface="Arial Narrow" pitchFamily="32" charset="0"/>
              </a:rPr>
              <a:t>Je ne suis pas sûr d’avoir une autre proposition sur les vœux où je suis en liste supplémentaire.</a:t>
            </a:r>
          </a:p>
          <a:p>
            <a:pPr algn="just">
              <a:lnSpc>
                <a:spcPct val="90000"/>
              </a:lnSpc>
              <a:buClrTx/>
              <a:buFontTx/>
              <a:buNone/>
            </a:pPr>
            <a:endParaRPr lang="fr-FR" altLang="fr-FR" sz="2800" dirty="0">
              <a:solidFill>
                <a:srgbClr val="000000"/>
              </a:solidFill>
              <a:latin typeface="Arial Narrow" pitchFamily="32" charset="0"/>
            </a:endParaRPr>
          </a:p>
        </p:txBody>
      </p:sp>
      <p:sp>
        <p:nvSpPr>
          <p:cNvPr id="17413" name="WordArt 5"/>
          <p:cNvSpPr>
            <a:spLocks noChangeArrowheads="1" noChangeShapeType="1" noTextEdit="1"/>
          </p:cNvSpPr>
          <p:nvPr/>
        </p:nvSpPr>
        <p:spPr bwMode="auto">
          <a:xfrm>
            <a:off x="2225675" y="212725"/>
            <a:ext cx="7416800" cy="482600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 dirty="0">
                <a:ln w="12600" cap="sq">
                  <a:solidFill>
                    <a:srgbClr val="FFFFFF"/>
                  </a:solidFill>
                  <a:miter lim="800000"/>
                  <a:headEnd/>
                  <a:tailEnd/>
                </a:ln>
                <a:solidFill>
                  <a:srgbClr val="009973"/>
                </a:solidFill>
                <a:latin typeface="Arial Black"/>
              </a:rPr>
              <a:t>Modalités de réponses des candidats</a:t>
            </a:r>
          </a:p>
        </p:txBody>
      </p:sp>
      <p:sp>
        <p:nvSpPr>
          <p:cNvPr id="17414" name="WordArt 6"/>
          <p:cNvSpPr>
            <a:spLocks noChangeArrowheads="1" noChangeShapeType="1" noTextEdit="1"/>
          </p:cNvSpPr>
          <p:nvPr/>
        </p:nvSpPr>
        <p:spPr bwMode="auto">
          <a:xfrm>
            <a:off x="185738" y="63500"/>
            <a:ext cx="1743720" cy="782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 dirty="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17415" name="WordArt 7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4648200" y="312420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 additive="repl">
                                        <p:cTn id="7" dur="20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5122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2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3" dur="2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4" dur="2000"/>
                                        <p:tgtEl>
                                          <p:spTgt spid="174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17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18" dur="2000" fill="hold"/>
                                        <p:tgtEl>
                                          <p:spTgt spid="174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fltVal val="0"/>
                                          </p:val>
                                        </p:tav>
                                        <p:tav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 additive="repl">
                                        <p:cTn id="19" dur="2000"/>
                                        <p:tgtEl>
                                          <p:spTgt spid="174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5"/>
          <a:stretch>
            <a:fillRect/>
          </a:stretch>
        </p:blipFill>
        <p:spPr bwMode="auto">
          <a:xfrm>
            <a:off x="0" y="1417638"/>
            <a:ext cx="9906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27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9458" name="Line 2"/>
          <p:cNvSpPr>
            <a:spLocks noChangeShapeType="1"/>
          </p:cNvSpPr>
          <p:nvPr/>
        </p:nvSpPr>
        <p:spPr bwMode="auto">
          <a:xfrm>
            <a:off x="6826250" y="1989138"/>
            <a:ext cx="1870075" cy="1587"/>
          </a:xfrm>
          <a:prstGeom prst="line">
            <a:avLst/>
          </a:prstGeom>
          <a:noFill/>
          <a:ln w="76320" cap="sq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19459" name="Text Box 3"/>
          <p:cNvSpPr txBox="1">
            <a:spLocks noChangeArrowheads="1"/>
          </p:cNvSpPr>
          <p:nvPr/>
        </p:nvSpPr>
        <p:spPr bwMode="auto">
          <a:xfrm>
            <a:off x="0" y="0"/>
            <a:ext cx="9906000" cy="1417638"/>
          </a:xfrm>
          <a:prstGeom prst="rect">
            <a:avLst/>
          </a:prstGeom>
          <a:solidFill>
            <a:srgbClr val="FFC0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400" b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4</a:t>
            </a:r>
            <a:r>
              <a:rPr lang="fr-FR" altLang="fr-FR" sz="4400" b="1" baseline="300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ème</a:t>
            </a:r>
            <a:r>
              <a:rPr lang="fr-FR" altLang="fr-FR" sz="4400" b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étape</a:t>
            </a:r>
          </a:p>
          <a:p>
            <a:pPr algn="ctr">
              <a:buClrTx/>
              <a:buFontTx/>
              <a:buNone/>
            </a:pPr>
            <a:r>
              <a:rPr lang="fr-FR" altLang="fr-FR" sz="30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Inscription administrative dans l’établissement d’accueil</a:t>
            </a:r>
          </a:p>
        </p:txBody>
      </p:sp>
      <p:sp>
        <p:nvSpPr>
          <p:cNvPr id="19460" name="Text Box 4"/>
          <p:cNvSpPr txBox="1">
            <a:spLocks noChangeArrowheads="1"/>
          </p:cNvSpPr>
          <p:nvPr/>
        </p:nvSpPr>
        <p:spPr bwMode="auto">
          <a:xfrm>
            <a:off x="495300" y="2170113"/>
            <a:ext cx="9066213" cy="3851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buClrTx/>
              <a:buFontTx/>
              <a:buNone/>
            </a:pPr>
            <a:endParaRPr lang="fr-FR" altLang="fr-FR" sz="1600" b="1" dirty="0">
              <a:solidFill>
                <a:srgbClr val="4BACC6"/>
              </a:solidFill>
              <a:latin typeface="Calibri" pitchFamily="32" charset="0"/>
              <a:ea typeface="MS PGothic" pitchFamily="32" charset="-128"/>
            </a:endParaRPr>
          </a:p>
          <a:p>
            <a:pPr algn="ctr">
              <a:buClrTx/>
              <a:buFontTx/>
              <a:buNone/>
            </a:pPr>
            <a:r>
              <a:rPr lang="fr-FR" altLang="fr-FR" sz="2600" b="1" dirty="0">
                <a:solidFill>
                  <a:srgbClr val="FFC000"/>
                </a:solidFill>
                <a:latin typeface="Calibri" pitchFamily="32" charset="0"/>
                <a:ea typeface="MS PGothic" pitchFamily="32" charset="-128"/>
              </a:rPr>
              <a:t>Après un OUI définitif</a:t>
            </a:r>
          </a:p>
          <a:p>
            <a:pPr>
              <a:lnSpc>
                <a:spcPct val="90000"/>
              </a:lnSpc>
              <a:spcBef>
                <a:spcPts val="650"/>
              </a:spcBef>
              <a:buClrTx/>
              <a:buFontTx/>
              <a:buNone/>
            </a:pPr>
            <a:endParaRPr lang="fr-FR" altLang="fr-FR" sz="2600" b="1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spcBef>
                <a:spcPts val="650"/>
              </a:spcBef>
              <a:buClrTx/>
              <a:buFontTx/>
              <a:buNone/>
            </a:pPr>
            <a:r>
              <a:rPr lang="fr-FR" altLang="fr-FR" sz="26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 Prendre connaissance du message</a:t>
            </a:r>
            <a: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</a:t>
            </a:r>
            <a:r>
              <a:rPr lang="fr-FR" altLang="fr-FR" sz="26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établissement</a:t>
            </a:r>
            <a: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concernant les modalités d’inscription (onglet « admission »).</a:t>
            </a:r>
            <a:b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</a:t>
            </a:r>
          </a:p>
          <a:p>
            <a:pPr algn="just">
              <a:spcBef>
                <a:spcPts val="650"/>
              </a:spcBef>
              <a:buClrTx/>
              <a:buFontTx/>
              <a:buNone/>
            </a:pPr>
            <a:r>
              <a:rPr lang="fr-FR" altLang="fr-FR" sz="26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S’inscrire IMPÉRATIVEMENT </a:t>
            </a:r>
            <a:r>
              <a:rPr lang="fr-FR" altLang="fr-FR" sz="26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dans l’établissement où vous avez été admis.</a:t>
            </a:r>
          </a:p>
        </p:txBody>
      </p:sp>
      <p:sp>
        <p:nvSpPr>
          <p:cNvPr id="19461" name="WordArt 5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sp>
        <p:nvSpPr>
          <p:cNvPr id="19462" name="WordArt 6"/>
          <p:cNvSpPr>
            <a:spLocks noChangeArrowheads="1" noChangeShapeType="1" noTextEdit="1"/>
          </p:cNvSpPr>
          <p:nvPr/>
        </p:nvSpPr>
        <p:spPr bwMode="auto">
          <a:xfrm>
            <a:off x="0" y="57150"/>
            <a:ext cx="1454150" cy="782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pic>
        <p:nvPicPr>
          <p:cNvPr id="4" name="DIAPO 1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8696325" y="57150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19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3479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2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4" dur="500"/>
                                        <p:tgtEl>
                                          <p:spTgt spid="19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7" dur="5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0" dur="500"/>
                                        <p:tgtEl>
                                          <p:spTgt spid="194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3" dur="2000"/>
                                        <p:tgtEl>
                                          <p:spTgt spid="1946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6" dur="2000"/>
                                        <p:tgtEl>
                                          <p:spTgt spid="1946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 additive="repl"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29" dur="2000"/>
                                        <p:tgtEl>
                                          <p:spTgt spid="1946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19458" grpId="0" animBg="1"/>
      <p:bldP spid="1946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3" name="Picture 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669088"/>
            <a:ext cx="9906000" cy="188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8434" name="AutoShape 2"/>
          <p:cNvSpPr>
            <a:spLocks noChangeArrowheads="1"/>
          </p:cNvSpPr>
          <p:nvPr/>
        </p:nvSpPr>
        <p:spPr bwMode="auto">
          <a:xfrm flipH="1">
            <a:off x="9310688" y="77788"/>
            <a:ext cx="504825" cy="465137"/>
          </a:xfrm>
          <a:prstGeom prst="actionButtonForwardNext">
            <a:avLst/>
          </a:prstGeom>
          <a:solidFill>
            <a:srgbClr val="FFFFFF"/>
          </a:solidFill>
          <a:ln w="9360" cap="sq">
            <a:solidFill>
              <a:srgbClr val="333333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318362" y="2420888"/>
            <a:ext cx="9288463" cy="947737"/>
          </a:xfrm>
          <a:prstGeom prst="rect">
            <a:avLst/>
          </a:prstGeom>
          <a:noFill/>
          <a:ln w="9360" cap="sq">
            <a:solidFill>
              <a:srgbClr val="0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fr-FR" altLang="fr-FR" sz="2800" dirty="0">
                <a:solidFill>
                  <a:srgbClr val="000000"/>
                </a:solidFill>
              </a:rPr>
              <a:t>La procédure complémentaire se déroule </a:t>
            </a:r>
            <a:r>
              <a:rPr lang="fr-FR" altLang="fr-FR" sz="2800" b="1" u="sng" dirty="0">
                <a:solidFill>
                  <a:schemeClr val="tx1"/>
                </a:solidFill>
              </a:rPr>
              <a:t>à partir du 23 juin 2022 et jusqu’au 16 septembre 2022.</a:t>
            </a:r>
          </a:p>
        </p:txBody>
      </p:sp>
      <p:sp>
        <p:nvSpPr>
          <p:cNvPr id="18436" name="Text Box 4"/>
          <p:cNvSpPr txBox="1">
            <a:spLocks noChangeArrowheads="1"/>
          </p:cNvSpPr>
          <p:nvPr/>
        </p:nvSpPr>
        <p:spPr bwMode="auto">
          <a:xfrm>
            <a:off x="277813" y="965200"/>
            <a:ext cx="9285287" cy="16949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fr-FR" altLang="fr-FR" sz="2400" dirty="0">
                <a:solidFill>
                  <a:srgbClr val="C00000"/>
                </a:solidFill>
              </a:rPr>
              <a:t>    </a:t>
            </a:r>
            <a:r>
              <a:rPr lang="fr-FR" altLang="fr-FR" sz="2600" dirty="0">
                <a:solidFill>
                  <a:srgbClr val="C00000"/>
                </a:solidFill>
              </a:rPr>
              <a:t>Si je n’ai eu aucune proposition d’admission</a:t>
            </a:r>
            <a:r>
              <a:rPr lang="fr-FR" altLang="fr-FR" sz="2600" dirty="0">
                <a:solidFill>
                  <a:srgbClr val="000000"/>
                </a:solidFill>
              </a:rPr>
              <a:t>, possibilité de formuler de </a:t>
            </a:r>
            <a:r>
              <a:rPr lang="fr-FR" altLang="fr-FR" sz="2600" b="1" dirty="0">
                <a:solidFill>
                  <a:srgbClr val="000000"/>
                </a:solidFill>
              </a:rPr>
              <a:t>nouveaux vœux </a:t>
            </a:r>
            <a:r>
              <a:rPr lang="fr-FR" altLang="fr-FR" sz="2600" dirty="0">
                <a:solidFill>
                  <a:srgbClr val="000000"/>
                </a:solidFill>
              </a:rPr>
              <a:t>sur </a:t>
            </a:r>
            <a:r>
              <a:rPr lang="fr-FR" altLang="fr-FR" sz="2600" b="1" dirty="0">
                <a:solidFill>
                  <a:srgbClr val="000000"/>
                </a:solidFill>
              </a:rPr>
              <a:t>places vacantes (10 vœux maximum)</a:t>
            </a:r>
            <a:r>
              <a:rPr lang="fr-FR" altLang="fr-FR" sz="2600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</a:pPr>
            <a:r>
              <a:rPr lang="fr-FR" altLang="fr-FR" sz="2600" dirty="0">
                <a:solidFill>
                  <a:srgbClr val="000000"/>
                </a:solidFill>
              </a:rPr>
              <a:t> </a:t>
            </a:r>
          </a:p>
        </p:txBody>
      </p:sp>
      <p:cxnSp>
        <p:nvCxnSpPr>
          <p:cNvPr id="18437" name="AutoShape 5"/>
          <p:cNvCxnSpPr>
            <a:cxnSpLocks noChangeShapeType="1"/>
          </p:cNvCxnSpPr>
          <p:nvPr/>
        </p:nvCxnSpPr>
        <p:spPr bwMode="auto">
          <a:xfrm>
            <a:off x="273050" y="947738"/>
            <a:ext cx="363538" cy="320675"/>
          </a:xfrm>
          <a:prstGeom prst="straightConnector1">
            <a:avLst/>
          </a:prstGeom>
          <a:noFill/>
          <a:ln w="25560" cap="sq">
            <a:solidFill>
              <a:srgbClr val="2D2DB9"/>
            </a:solidFill>
            <a:miter lim="800000"/>
            <a:headEnd/>
            <a:tailEnd type="arrow" w="med" len="med"/>
          </a:ln>
          <a:effectLst>
            <a:outerShdw dist="20160" dir="5400000" algn="ctr" rotWithShape="0">
              <a:srgbClr val="000000">
                <a:alpha val="38034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18438" name="Text Box 6"/>
          <p:cNvSpPr txBox="1">
            <a:spLocks noChangeArrowheads="1"/>
          </p:cNvSpPr>
          <p:nvPr/>
        </p:nvSpPr>
        <p:spPr bwMode="auto">
          <a:xfrm>
            <a:off x="1587" y="-8940"/>
            <a:ext cx="9906001" cy="830263"/>
          </a:xfrm>
          <a:prstGeom prst="rect">
            <a:avLst/>
          </a:prstGeom>
          <a:solidFill>
            <a:srgbClr val="7030A0"/>
          </a:solidFill>
          <a:ln>
            <a:noFill/>
          </a:ln>
          <a:effectLst/>
          <a:extLst/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000" b="1" dirty="0">
                <a:solidFill>
                  <a:srgbClr val="7030A0"/>
                </a:solidFill>
                <a:latin typeface="Calibri" pitchFamily="32" charset="0"/>
                <a:ea typeface="MS PGothic" pitchFamily="32" charset="-128"/>
              </a:rPr>
              <a:t> </a:t>
            </a:r>
            <a:r>
              <a:rPr lang="fr-FR" altLang="fr-FR" sz="4000" dirty="0">
                <a:solidFill>
                  <a:schemeClr val="bg1">
                    <a:lumMod val="95000"/>
                  </a:schemeClr>
                </a:solidFill>
                <a:latin typeface="Calibri" pitchFamily="32" charset="0"/>
                <a:ea typeface="MS PGothic" pitchFamily="32" charset="-128"/>
              </a:rPr>
              <a:t>Procédure complémentaire</a:t>
            </a:r>
          </a:p>
        </p:txBody>
      </p:sp>
      <p:sp>
        <p:nvSpPr>
          <p:cNvPr id="18439" name="WordArt 7"/>
          <p:cNvSpPr>
            <a:spLocks noChangeArrowheads="1" noChangeShapeType="1" noTextEdit="1"/>
          </p:cNvSpPr>
          <p:nvPr/>
        </p:nvSpPr>
        <p:spPr bwMode="auto">
          <a:xfrm>
            <a:off x="0" y="57150"/>
            <a:ext cx="1785938" cy="7826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18440" name="WordArt 8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318362" y="3789040"/>
            <a:ext cx="924473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Tx/>
            </a:pPr>
            <a:r>
              <a:rPr lang="fr-FR" altLang="fr-FR" sz="2400" dirty="0">
                <a:solidFill>
                  <a:srgbClr val="000000"/>
                </a:solidFill>
              </a:rPr>
              <a:t>Possibilité d’activer la </a:t>
            </a:r>
            <a:r>
              <a:rPr lang="fr-FR" altLang="fr-FR" sz="2400" b="1" dirty="0">
                <a:solidFill>
                  <a:srgbClr val="000000"/>
                </a:solidFill>
              </a:rPr>
              <a:t>commission d’accès à l’enseignement supérieur (CAES) </a:t>
            </a:r>
            <a:r>
              <a:rPr lang="fr-FR" altLang="fr-FR" sz="2400" dirty="0">
                <a:solidFill>
                  <a:srgbClr val="000000"/>
                </a:solidFill>
              </a:rPr>
              <a:t>pour qu’elle me fasse </a:t>
            </a:r>
            <a:r>
              <a:rPr lang="fr-FR" altLang="fr-FR" sz="2400" b="1" dirty="0">
                <a:solidFill>
                  <a:srgbClr val="000000"/>
                </a:solidFill>
              </a:rPr>
              <a:t>une proposition de formation</a:t>
            </a:r>
            <a:r>
              <a:rPr lang="fr-FR" altLang="fr-FR" sz="2400" dirty="0">
                <a:solidFill>
                  <a:srgbClr val="000000"/>
                </a:solidFill>
              </a:rPr>
              <a:t>, sur la base de ma liste de préférences </a:t>
            </a:r>
            <a:r>
              <a:rPr lang="fr-FR" altLang="fr-FR" sz="2400" u="sng" dirty="0">
                <a:solidFill>
                  <a:srgbClr val="000000"/>
                </a:solidFill>
              </a:rPr>
              <a:t>à compter du 02 Juillet</a:t>
            </a:r>
            <a:r>
              <a:rPr lang="fr-FR" altLang="fr-FR" sz="2400" dirty="0">
                <a:solidFill>
                  <a:srgbClr val="000000"/>
                </a:solidFill>
              </a:rPr>
              <a:t>.</a:t>
            </a:r>
          </a:p>
        </p:txBody>
      </p:sp>
      <p:sp>
        <p:nvSpPr>
          <p:cNvPr id="4" name="Rectangle à coins arrondis 3"/>
          <p:cNvSpPr/>
          <p:nvPr/>
        </p:nvSpPr>
        <p:spPr bwMode="auto">
          <a:xfrm>
            <a:off x="454818" y="5527213"/>
            <a:ext cx="8531423" cy="914400"/>
          </a:xfrm>
          <a:prstGeom prst="roundRect">
            <a:avLst/>
          </a:prstGeom>
          <a:solidFill>
            <a:schemeClr val="bg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SUSPENSION DE LA PROCÉDURE </a:t>
            </a:r>
          </a:p>
          <a:p>
            <a:pPr marL="0" marR="0" indent="0" algn="ctr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r>
              <a:rPr lang="fr-FR" sz="2400" dirty="0">
                <a:solidFill>
                  <a:srgbClr val="C00000"/>
                </a:solidFill>
              </a:rPr>
              <a:t>du</a:t>
            </a:r>
            <a:r>
              <a:rPr kumimoji="0" lang="fr-FR" sz="2400" b="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Arial" charset="0"/>
              </a:rPr>
              <a:t> 17 JUILLET au 17 AOUT</a:t>
            </a:r>
          </a:p>
        </p:txBody>
      </p:sp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376641" y="31773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8003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7" dur="500"/>
                                        <p:tgtEl>
                                          <p:spTgt spid="184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 additive="repl">
                                        <p:cTn id="10" dur="500"/>
                                        <p:tgtEl>
                                          <p:spTgt spid="184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954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5" dur="1000"/>
                                        <p:tgtEl>
                                          <p:spTgt spid="184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1000"/>
                                        <p:tgtEl>
                                          <p:spTgt spid="184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9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18439" grpId="0" animBg="1"/>
      <p:bldP spid="2" grpId="0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9937" name="Group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1905028"/>
              </p:ext>
            </p:extLst>
          </p:nvPr>
        </p:nvGraphicFramePr>
        <p:xfrm>
          <a:off x="194368" y="857231"/>
          <a:ext cx="9052714" cy="5704729"/>
        </p:xfrm>
        <a:graphic>
          <a:graphicData uri="http://schemas.openxmlformats.org/drawingml/2006/table">
            <a:tbl>
              <a:tblPr/>
              <a:tblGrid>
                <a:gridCol w="2731467">
                  <a:extLst>
                    <a:ext uri="{9D8B030D-6E8A-4147-A177-3AD203B41FA5}">
                      <a16:colId xmlns="" xmlns:a16="http://schemas.microsoft.com/office/drawing/2014/main" val="20000"/>
                    </a:ext>
                  </a:extLst>
                </a:gridCol>
                <a:gridCol w="1092242">
                  <a:extLst>
                    <a:ext uri="{9D8B030D-6E8A-4147-A177-3AD203B41FA5}">
                      <a16:colId xmlns="" xmlns:a16="http://schemas.microsoft.com/office/drawing/2014/main" val="20001"/>
                    </a:ext>
                  </a:extLst>
                </a:gridCol>
                <a:gridCol w="1484419">
                  <a:extLst>
                    <a:ext uri="{9D8B030D-6E8A-4147-A177-3AD203B41FA5}">
                      <a16:colId xmlns="" xmlns:a16="http://schemas.microsoft.com/office/drawing/2014/main" val="20002"/>
                    </a:ext>
                  </a:extLst>
                </a:gridCol>
                <a:gridCol w="1145565">
                  <a:extLst>
                    <a:ext uri="{9D8B030D-6E8A-4147-A177-3AD203B41FA5}">
                      <a16:colId xmlns="" xmlns:a16="http://schemas.microsoft.com/office/drawing/2014/main" val="20003"/>
                    </a:ext>
                  </a:extLst>
                </a:gridCol>
                <a:gridCol w="2599021">
                  <a:extLst>
                    <a:ext uri="{9D8B030D-6E8A-4147-A177-3AD203B41FA5}">
                      <a16:colId xmlns="" xmlns:a16="http://schemas.microsoft.com/office/drawing/2014/main" val="20004"/>
                    </a:ext>
                  </a:extLst>
                </a:gridCol>
              </a:tblGrid>
              <a:tr h="39573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 gridSpan="2"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Parmi les jeunes en emploi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fr-FR"/>
                    </a:p>
                  </a:txBody>
                  <a:tcPr/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F6FC6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0"/>
                  </a:ext>
                </a:extLst>
              </a:tr>
              <a:tr h="921921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0" i="0" u="none" strike="noStrike" cap="none" normalizeH="0" baseline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Taux de chômage 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Emploi à Durée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Indéterminée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Temps partiel contraint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Salaire net médian /par mois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Hommes/Femmes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1"/>
                  </a:ext>
                </a:extLst>
              </a:tr>
              <a:tr h="41964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Non-diplômés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49%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(+15)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35%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23%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1270€ /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1140€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 (1040€)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2"/>
                  </a:ext>
                </a:extLst>
              </a:tr>
              <a:tr h="376163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CAP, BEP ou MC</a:t>
                      </a: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  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28%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(+11)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49%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17%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 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1350€ /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1200€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(1080€)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3"/>
                  </a:ext>
                </a:extLst>
              </a:tr>
              <a:tr h="373620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Baccalauréat</a:t>
                      </a:r>
                      <a:endParaRPr kumimoji="0" lang="fr-FR" altLang="fr-FR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19%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(+7)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52%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13%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1400€ /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1230€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(1105€)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4"/>
                  </a:ext>
                </a:extLst>
              </a:tr>
              <a:tr h="669037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BAC +2 (Hors Santé/Social)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Bac +2/3 Santé et social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12%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 (+6)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3%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(0)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68%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81%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7%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5%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1500€/ 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1350€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1780€ /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1710€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5"/>
                  </a:ext>
                </a:extLst>
              </a:tr>
              <a:tr h="493134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L3 Professionnelles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9%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(+5)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6"/>
                  </a:ext>
                </a:extLst>
              </a:tr>
              <a:tr h="419648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Bac+3/4 (Hors Santé/Social)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13%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(+4)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68%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7%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1680€ /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1490€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(1630€)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D5EA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7"/>
                  </a:ext>
                </a:extLst>
              </a:tr>
              <a:tr h="1527202"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Diplômés du supérieur long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M2 et autres Bac +5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Ecoles de commerce /ingénieurs</a:t>
                      </a:r>
                    </a:p>
                    <a:p>
                      <a:pPr marL="0" marR="0" lvl="0" indent="0" algn="l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Doctorant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10%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(+6)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7%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(+4)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6%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C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(-1)</a:t>
                      </a: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82%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90%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71%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5%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Inf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 1%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4%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C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tc>
                  <a:txBody>
                    <a:bodyPr/>
                    <a:lstStyle>
                      <a:lvl1pPr eaLnBrk="0" hangingPunct="0">
                        <a:spcBef>
                          <a:spcPts val="6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20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1pPr>
                      <a:lvl2pPr eaLnBrk="0" hangingPunct="0">
                        <a:spcBef>
                          <a:spcPts val="525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9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2pPr>
                      <a:lvl3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3pPr>
                      <a:lvl4pPr eaLnBrk="0" hangingPunct="0">
                        <a:spcBef>
                          <a:spcPts val="45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6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4pPr>
                      <a:lvl5pPr eaLnBrk="0" hangingPunct="0">
                        <a:spcBef>
                          <a:spcPts val="400"/>
                        </a:spcBef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5pPr>
                      <a:lvl6pPr marL="25146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6pPr>
                      <a:lvl7pPr marL="29718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7pPr>
                      <a:lvl8pPr marL="34290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8pPr>
                      <a:lvl9pPr marL="3886200" indent="-228600" defTabSz="449263" eaLnBrk="0" fontAlgn="base" hangingPunct="0">
                        <a:spcBef>
                          <a:spcPts val="400"/>
                        </a:spcBef>
                        <a:spcAft>
                          <a:spcPct val="0"/>
                        </a:spcAft>
                        <a:buClr>
                          <a:srgbClr val="000000"/>
                        </a:buClr>
                        <a:buSzPct val="100000"/>
                        <a:buFont typeface="Times New Roman" pitchFamily="16" charset="0"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  <a:defRPr sz="1400">
                          <a:solidFill>
                            <a:srgbClr val="000000"/>
                          </a:solidFill>
                          <a:latin typeface="Century Schoolbook" pitchFamily="16" charset="0"/>
                          <a:ea typeface="Microsoft YaHei" charset="-122"/>
                        </a:defRPr>
                      </a:lvl9pPr>
                    </a:lstStyle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2200€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/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1850€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1900€ </a:t>
                      </a:r>
                    </a:p>
                    <a:p>
                      <a:pPr marL="0" marR="0" lvl="0" indent="0" algn="ctr" defTabSz="449263" rtl="0" eaLnBrk="1" fontAlgn="base" latinLnBrk="0" hangingPunct="1">
                        <a:lnSpc>
                          <a:spcPct val="9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Pct val="100000"/>
                        <a:buFontTx/>
                        <a:buNone/>
                        <a:tabLst>
                          <a:tab pos="0" algn="l"/>
                          <a:tab pos="447675" algn="l"/>
                          <a:tab pos="896938" algn="l"/>
                          <a:tab pos="1346200" algn="l"/>
                          <a:tab pos="1795463" algn="l"/>
                          <a:tab pos="2244725" algn="l"/>
                          <a:tab pos="2693988" algn="l"/>
                          <a:tab pos="3143250" algn="l"/>
                          <a:tab pos="3592513" algn="l"/>
                          <a:tab pos="4041775" algn="l"/>
                          <a:tab pos="4491038" algn="l"/>
                          <a:tab pos="4940300" algn="l"/>
                          <a:tab pos="5389563" algn="l"/>
                          <a:tab pos="5838825" algn="l"/>
                          <a:tab pos="6288088" algn="l"/>
                          <a:tab pos="6737350" algn="l"/>
                          <a:tab pos="7186613" algn="l"/>
                          <a:tab pos="7635875" algn="l"/>
                          <a:tab pos="8085138" algn="l"/>
                          <a:tab pos="8534400" algn="l"/>
                          <a:tab pos="8983663" algn="l"/>
                        </a:tabLst>
                      </a:pP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2530€ /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2400€ </a:t>
                      </a:r>
                      <a:r>
                        <a:rPr kumimoji="0" lang="fr-FR" altLang="fr-FR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Century Schoolbook" pitchFamily="16" charset="0"/>
                          <a:cs typeface="Arial" charset="0"/>
                        </a:rPr>
                        <a:t>(1900€)</a:t>
                      </a:r>
                      <a:endParaRPr kumimoji="0" lang="fr-FR" altLang="fr-FR" sz="14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Schoolbook" pitchFamily="16" charset="0"/>
                        <a:cs typeface="Arial" charset="0"/>
                      </a:endParaRPr>
                    </a:p>
                  </a:txBody>
                  <a:tcPr marL="99076" marR="99076" marT="53265" marB="45707" horzOverflow="overflow">
                    <a:lnL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6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EBF5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0008"/>
                  </a:ext>
                </a:extLst>
              </a:tr>
            </a:tbl>
          </a:graphicData>
        </a:graphic>
      </p:graphicFrame>
      <p:sp>
        <p:nvSpPr>
          <p:cNvPr id="40084" name="Text Box 148"/>
          <p:cNvSpPr txBox="1">
            <a:spLocks noChangeArrowheads="1"/>
          </p:cNvSpPr>
          <p:nvPr/>
        </p:nvSpPr>
        <p:spPr bwMode="auto">
          <a:xfrm>
            <a:off x="194369" y="1"/>
            <a:ext cx="9050994" cy="679290"/>
          </a:xfrm>
          <a:prstGeom prst="rect">
            <a:avLst/>
          </a:prstGeom>
          <a:solidFill>
            <a:srgbClr val="B0DFA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spcBef>
                <a:spcPts val="600"/>
              </a:spcBef>
              <a:buClr>
                <a:schemeClr val="accent1"/>
              </a:buClr>
              <a:buSzPct val="7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accent1"/>
              </a:buClr>
              <a:buSzPct val="80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rgbClr val="6FB833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rgbClr val="C0E5AF"/>
              </a:buClr>
              <a:buSzPct val="60000"/>
              <a:buFont typeface="Wingdings" pitchFamily="2" charset="2"/>
              <a:buChar char="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rgbClr val="F3AABE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3AABE"/>
              </a:buClr>
              <a:buSzPct val="68000"/>
              <a:buFont typeface="Wingdings 2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6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fr-FR" altLang="fr-FR" sz="2000">
                <a:solidFill>
                  <a:srgbClr val="000000"/>
                </a:solidFill>
                <a:latin typeface="Arial" pitchFamily="34" charset="0"/>
              </a:rPr>
              <a:t>Situation d’emploi des jeunes 3 ans après leur sortie du système éducatif</a:t>
            </a:r>
            <a:r>
              <a:rPr lang="fr-FR" altLang="fr-FR">
                <a:solidFill>
                  <a:srgbClr val="000000"/>
                </a:solidFill>
                <a:latin typeface="Arial" pitchFamily="34" charset="0"/>
              </a:rPr>
              <a:t> </a:t>
            </a:r>
            <a:r>
              <a:rPr lang="fr-FR" altLang="fr-FR" sz="1400">
                <a:solidFill>
                  <a:srgbClr val="000000"/>
                </a:solidFill>
                <a:latin typeface="Arial" pitchFamily="34" charset="0"/>
              </a:rPr>
              <a:t>(Source : CEREQ « Génération 2013 »  et</a:t>
            </a:r>
            <a:r>
              <a:rPr lang="fr-FR" altLang="fr-FR" sz="1400">
                <a:solidFill>
                  <a:srgbClr val="FFFFFF"/>
                </a:solidFill>
                <a:latin typeface="Arial" pitchFamily="34" charset="0"/>
              </a:rPr>
              <a:t> </a:t>
            </a:r>
            <a:r>
              <a:rPr lang="fr-FR" altLang="fr-FR" sz="1400">
                <a:solidFill>
                  <a:srgbClr val="FF0000"/>
                </a:solidFill>
                <a:latin typeface="Arial" pitchFamily="34" charset="0"/>
              </a:rPr>
              <a:t>Comparaison « Génération 2004 »)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7" dur="500"/>
                                        <p:tgtEl>
                                          <p:spTgt spid="40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 additive="repl">
                                        <p:cTn id="12" dur="1000"/>
                                        <p:tgtEl>
                                          <p:spTgt spid="39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re 1"/>
          <p:cNvSpPr>
            <a:spLocks noGrp="1"/>
          </p:cNvSpPr>
          <p:nvPr>
            <p:ph type="title"/>
          </p:nvPr>
        </p:nvSpPr>
        <p:spPr>
          <a:xfrm>
            <a:off x="350545" y="1772816"/>
            <a:ext cx="8854853" cy="2016224"/>
          </a:xfrm>
        </p:spPr>
        <p:txBody>
          <a:bodyPr numCol="1">
            <a:prstTxWarp prst="textStop">
              <a:avLst/>
            </a:prstTxWarp>
          </a:bodyPr>
          <a:lstStyle/>
          <a:p>
            <a:pPr algn="ctr">
              <a:defRPr/>
            </a:pPr>
            <a:r>
              <a:rPr lang="fr-FR" dirty="0">
                <a:solidFill>
                  <a:schemeClr val="bg2">
                    <a:lumMod val="25000"/>
                  </a:schemeClr>
                </a:solidFill>
              </a:rPr>
              <a:t>Merci de votre attention ! </a:t>
            </a:r>
          </a:p>
        </p:txBody>
      </p:sp>
      <p:pic>
        <p:nvPicPr>
          <p:cNvPr id="5" name="Picture 3" descr="C:\Documents and Settings\JULIE PASCUAL\Local Settings\Temporary Internet Files\Content.IE5\HRHB1BDD\MC900423171[1].wmf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4570" y="4149726"/>
            <a:ext cx="1981518" cy="1827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re 1"/>
          <p:cNvSpPr>
            <a:spLocks noGrp="1"/>
          </p:cNvSpPr>
          <p:nvPr>
            <p:ph type="ctrTitle"/>
          </p:nvPr>
        </p:nvSpPr>
        <p:spPr>
          <a:xfrm>
            <a:off x="722090" y="276089"/>
            <a:ext cx="8421688" cy="1656184"/>
          </a:xfrm>
        </p:spPr>
        <p:txBody>
          <a:bodyPr/>
          <a:lstStyle/>
          <a:p>
            <a:r>
              <a:rPr lang="fr-FR" altLang="fr-FR" dirty="0"/>
              <a:t>              </a:t>
            </a:r>
            <a:r>
              <a:rPr lang="fr-FR" altLang="fr-FR" sz="4000" b="1" dirty="0">
                <a:solidFill>
                  <a:srgbClr val="C00000"/>
                </a:solidFill>
              </a:rPr>
              <a:t>C</a:t>
            </a:r>
            <a:r>
              <a:rPr lang="fr-FR" altLang="fr-FR" sz="4000" b="1" dirty="0"/>
              <a:t>entre </a:t>
            </a:r>
            <a:br>
              <a:rPr lang="fr-FR" altLang="fr-FR" sz="4000" b="1" dirty="0"/>
            </a:br>
            <a:r>
              <a:rPr lang="fr-FR" altLang="fr-FR" sz="4000" b="1" dirty="0"/>
              <a:t>                    d’</a:t>
            </a:r>
            <a:r>
              <a:rPr lang="fr-FR" altLang="fr-FR" sz="4000" b="1" dirty="0">
                <a:solidFill>
                  <a:srgbClr val="C00000"/>
                </a:solidFill>
              </a:rPr>
              <a:t>I</a:t>
            </a:r>
            <a:r>
              <a:rPr lang="fr-FR" altLang="fr-FR" sz="4000" b="1" dirty="0"/>
              <a:t>nformation </a:t>
            </a:r>
            <a:br>
              <a:rPr lang="fr-FR" altLang="fr-FR" sz="4000" b="1" dirty="0"/>
            </a:br>
            <a:r>
              <a:rPr lang="fr-FR" altLang="fr-FR" sz="4000" b="1" dirty="0"/>
              <a:t>                    et d’</a:t>
            </a:r>
            <a:r>
              <a:rPr lang="fr-FR" altLang="fr-FR" sz="4000" b="1" dirty="0">
                <a:solidFill>
                  <a:srgbClr val="C00000"/>
                </a:solidFill>
              </a:rPr>
              <a:t>O</a:t>
            </a:r>
            <a:r>
              <a:rPr lang="fr-FR" altLang="fr-FR" sz="4000" b="1" dirty="0"/>
              <a:t>rientation</a:t>
            </a:r>
          </a:p>
        </p:txBody>
      </p:sp>
      <p:sp>
        <p:nvSpPr>
          <p:cNvPr id="5123" name="Sous-titre 2"/>
          <p:cNvSpPr>
            <a:spLocks noGrp="1"/>
          </p:cNvSpPr>
          <p:nvPr>
            <p:ph type="subTitle" idx="1"/>
          </p:nvPr>
        </p:nvSpPr>
        <p:spPr>
          <a:xfrm>
            <a:off x="1026890" y="2132856"/>
            <a:ext cx="7887344" cy="2592288"/>
          </a:xfrm>
        </p:spPr>
        <p:txBody>
          <a:bodyPr/>
          <a:lstStyle/>
          <a:p>
            <a:r>
              <a:rPr lang="fr-FR" altLang="fr-FR" dirty="0"/>
              <a:t>NEUTRE et GRATUIT</a:t>
            </a:r>
          </a:p>
          <a:p>
            <a:r>
              <a:rPr lang="fr-FR" altLang="fr-FR" dirty="0"/>
              <a:t>Ouvert uniquement sur rendez-vous</a:t>
            </a:r>
          </a:p>
          <a:p>
            <a:r>
              <a:rPr lang="fr-FR" altLang="fr-FR" dirty="0"/>
              <a:t>Du lundi au vendredi </a:t>
            </a:r>
          </a:p>
          <a:p>
            <a:r>
              <a:rPr lang="fr-FR" altLang="fr-FR" dirty="0"/>
              <a:t>9h00-12h00 (fermé lundi matin) </a:t>
            </a:r>
          </a:p>
          <a:p>
            <a:r>
              <a:rPr lang="fr-FR" altLang="fr-FR" dirty="0"/>
              <a:t>et 13h30-17h00 (17h30 le mercredi)</a:t>
            </a:r>
          </a:p>
        </p:txBody>
      </p:sp>
      <p:sp>
        <p:nvSpPr>
          <p:cNvPr id="3" name="ZoneTexte 2"/>
          <p:cNvSpPr txBox="1"/>
          <p:nvPr/>
        </p:nvSpPr>
        <p:spPr>
          <a:xfrm>
            <a:off x="777330" y="5085184"/>
            <a:ext cx="8352928" cy="1569660"/>
          </a:xfrm>
          <a:prstGeom prst="rect">
            <a:avLst/>
          </a:prstGeom>
          <a:noFill/>
          <a:ln w="952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2400" b="1" dirty="0">
                <a:solidFill>
                  <a:srgbClr val="660066"/>
                </a:solidFill>
              </a:rPr>
              <a:t>4 AVENUE Victor HUGO </a:t>
            </a:r>
            <a:r>
              <a:rPr lang="fr-FR" sz="2000" b="1" dirty="0">
                <a:solidFill>
                  <a:srgbClr val="660066"/>
                </a:solidFill>
              </a:rPr>
              <a:t>(Arrêt Tram HOTEL de VILLE)</a:t>
            </a:r>
          </a:p>
          <a:p>
            <a:pPr algn="ctr"/>
            <a:r>
              <a:rPr lang="fr-FR" sz="2400" b="1" dirty="0">
                <a:solidFill>
                  <a:srgbClr val="660066"/>
                </a:solidFill>
              </a:rPr>
              <a:t>37300 JOUÉ-LÈS-TOURS </a:t>
            </a:r>
          </a:p>
          <a:p>
            <a:pPr algn="ctr"/>
            <a:r>
              <a:rPr lang="fr-FR" sz="2400" b="1" dirty="0">
                <a:solidFill>
                  <a:srgbClr val="660066"/>
                </a:solidFill>
              </a:rPr>
              <a:t>02.38.83.49.41</a:t>
            </a:r>
          </a:p>
          <a:p>
            <a:pPr algn="ctr"/>
            <a:r>
              <a:rPr lang="fr-FR" sz="2400" b="1" dirty="0">
                <a:solidFill>
                  <a:srgbClr val="660066"/>
                </a:solidFill>
              </a:rPr>
              <a:t>ce.ciojoue@ac-orleans-tours.fr</a:t>
            </a:r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602" y="188640"/>
            <a:ext cx="1905000" cy="1543050"/>
          </a:xfrm>
          <a:prstGeom prst="rect">
            <a:avLst/>
          </a:prstGeom>
        </p:spPr>
      </p:pic>
      <p:pic>
        <p:nvPicPr>
          <p:cNvPr id="5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7330058" y="65536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3009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76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2" presetClass="entr" presetSubtype="1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5122" grpId="0"/>
      <p:bldP spid="5123" grpId="0" build="p"/>
      <p:bldP spid="3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17290" y="260648"/>
            <a:ext cx="8907463" cy="1135063"/>
          </a:xfrm>
          <a:ln w="12700"/>
        </p:spPr>
        <p:txBody>
          <a:bodyPr/>
          <a:lstStyle/>
          <a:p>
            <a:pPr algn="ctr"/>
            <a:r>
              <a:rPr lang="fr-FR" sz="3600" b="1" dirty="0">
                <a:solidFill>
                  <a:srgbClr val="7030A0"/>
                </a:solidFill>
              </a:rPr>
              <a:t>VOICI QUELQUES CONSEILS POUR BIEN PRÉPARER SON ORIENTATION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95300" y="1700808"/>
            <a:ext cx="8907463" cy="3600400"/>
          </a:xfr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/>
          <a:lstStyle/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/>
              <a:t>Ne pas attendre la dernière minute pour s’informer et préparer son orientation</a:t>
            </a:r>
            <a:r>
              <a:rPr lang="fr-FR" sz="2200" dirty="0"/>
              <a:t>,</a:t>
            </a:r>
          </a:p>
          <a:p>
            <a:pPr marL="0" indent="0"/>
            <a:endParaRPr lang="fr-FR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/>
              <a:t>Échanger avec les différents professionnels de l’établissement </a:t>
            </a:r>
            <a:r>
              <a:rPr lang="fr-FR" dirty="0"/>
              <a:t>et profiter des opportunités de rencontres,</a:t>
            </a:r>
          </a:p>
          <a:p>
            <a:pPr marL="457200" indent="-457200">
              <a:buFont typeface="Wingdings" panose="05000000000000000000" pitchFamily="2" charset="2"/>
              <a:buChar char="Ø"/>
            </a:pPr>
            <a:endParaRPr lang="fr-FR" sz="2200" dirty="0"/>
          </a:p>
          <a:p>
            <a:pPr marL="457200" indent="-457200">
              <a:buFont typeface="Wingdings" panose="05000000000000000000" pitchFamily="2" charset="2"/>
              <a:buChar char="Ø"/>
            </a:pPr>
            <a:r>
              <a:rPr lang="fr-FR" sz="2400" dirty="0"/>
              <a:t>Préparer les éléments nécessaires pour la sélection dans les formations repérées,</a:t>
            </a:r>
          </a:p>
        </p:txBody>
      </p:sp>
      <p:pic>
        <p:nvPicPr>
          <p:cNvPr id="4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194154" y="9087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1235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5136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Oval 1"/>
          <p:cNvSpPr>
            <a:spLocks noChangeArrowheads="1"/>
          </p:cNvSpPr>
          <p:nvPr/>
        </p:nvSpPr>
        <p:spPr bwMode="auto">
          <a:xfrm rot="19800000">
            <a:off x="8545513" y="1458913"/>
            <a:ext cx="360362" cy="576262"/>
          </a:xfrm>
          <a:prstGeom prst="ellipse">
            <a:avLst/>
          </a:prstGeom>
          <a:solidFill>
            <a:srgbClr val="FFFFFF"/>
          </a:solidFill>
          <a:ln w="9360" cap="sq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7" name="Rectangle 3"/>
          <p:cNvSpPr>
            <a:spLocks noChangeArrowheads="1"/>
          </p:cNvSpPr>
          <p:nvPr/>
        </p:nvSpPr>
        <p:spPr bwMode="auto">
          <a:xfrm>
            <a:off x="0" y="1957388"/>
            <a:ext cx="184150" cy="32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sp>
        <p:nvSpPr>
          <p:cNvPr id="6148" name="Rectangle 4"/>
          <p:cNvSpPr>
            <a:spLocks noChangeArrowheads="1"/>
          </p:cNvSpPr>
          <p:nvPr/>
        </p:nvSpPr>
        <p:spPr bwMode="auto">
          <a:xfrm>
            <a:off x="7938" y="-3226"/>
            <a:ext cx="9906000" cy="1202510"/>
          </a:xfrm>
          <a:prstGeom prst="rect">
            <a:avLst/>
          </a:prstGeom>
          <a:solidFill>
            <a:srgbClr val="B0CC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3600" dirty="0">
                <a:solidFill>
                  <a:srgbClr val="000000"/>
                </a:solidFill>
                <a:latin typeface="Comic Sans MS" pitchFamily="64" charset="0"/>
              </a:rPr>
              <a:t>Accès à la plateforme </a:t>
            </a:r>
            <a:r>
              <a:rPr lang="fr-FR" altLang="fr-FR" sz="3600" dirty="0">
                <a:solidFill>
                  <a:schemeClr val="accent1">
                    <a:lumMod val="50000"/>
                  </a:schemeClr>
                </a:solidFill>
                <a:latin typeface="Comic Sans MS" pitchFamily="64" charset="0"/>
              </a:rPr>
              <a:t>PARCOURSUP</a:t>
            </a:r>
          </a:p>
          <a:p>
            <a:pPr algn="ctr">
              <a:buClrTx/>
              <a:buFontTx/>
              <a:buNone/>
            </a:pPr>
            <a:r>
              <a:rPr lang="fr-FR" altLang="fr-FR" sz="3600" dirty="0">
                <a:solidFill>
                  <a:srgbClr val="000000"/>
                </a:solidFill>
                <a:latin typeface="Comic Sans MS" pitchFamily="64" charset="0"/>
              </a:rPr>
              <a:t>www.parcoursup.fr</a:t>
            </a:r>
          </a:p>
        </p:txBody>
      </p:sp>
      <p:sp>
        <p:nvSpPr>
          <p:cNvPr id="6149" name="Rectangle 5"/>
          <p:cNvSpPr>
            <a:spLocks noChangeArrowheads="1"/>
          </p:cNvSpPr>
          <p:nvPr/>
        </p:nvSpPr>
        <p:spPr bwMode="auto">
          <a:xfrm>
            <a:off x="339670" y="1196314"/>
            <a:ext cx="9222635" cy="49266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277813" indent="-277813"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7813" algn="l"/>
                <a:tab pos="725488" algn="l"/>
                <a:tab pos="1174750" algn="l"/>
                <a:tab pos="1624013" algn="l"/>
                <a:tab pos="2073275" algn="l"/>
                <a:tab pos="2522538" algn="l"/>
                <a:tab pos="2971800" algn="l"/>
                <a:tab pos="3421063" algn="l"/>
                <a:tab pos="3870325" algn="l"/>
                <a:tab pos="4319588" algn="l"/>
                <a:tab pos="4768850" algn="l"/>
                <a:tab pos="5218113" algn="l"/>
                <a:tab pos="5667375" algn="l"/>
                <a:tab pos="6116638" algn="l"/>
                <a:tab pos="6565900" algn="l"/>
                <a:tab pos="7015163" algn="l"/>
                <a:tab pos="7464425" algn="l"/>
                <a:tab pos="7913688" algn="l"/>
                <a:tab pos="8362950" algn="l"/>
                <a:tab pos="8812213" algn="l"/>
                <a:tab pos="92614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buFont typeface="Wingdings" charset="2"/>
              <a:buChar char=""/>
            </a:pPr>
            <a:r>
              <a:rPr lang="fr-FR" altLang="fr-FR" sz="2600" dirty="0">
                <a:solidFill>
                  <a:srgbClr val="000000"/>
                </a:solidFill>
              </a:rPr>
              <a:t> </a:t>
            </a:r>
            <a:r>
              <a:rPr lang="fr-FR" altLang="fr-FR" sz="2400" b="1" dirty="0">
                <a:solidFill>
                  <a:srgbClr val="000000"/>
                </a:solidFill>
              </a:rPr>
              <a:t>Rechercher les formations qui vous intéressent : </a:t>
            </a:r>
            <a:r>
              <a:rPr lang="fr-FR" altLang="fr-FR" sz="2400" dirty="0">
                <a:solidFill>
                  <a:srgbClr val="000000"/>
                </a:solidFill>
              </a:rPr>
              <a:t>modalités de sélection (attendus), contenus et organisations des enseignements, statistiques (taux d’accès, taux de réussite,…)</a:t>
            </a:r>
          </a:p>
          <a:p>
            <a:pPr marL="0" indent="0" algn="just"/>
            <a:r>
              <a:rPr lang="fr-FR" altLang="fr-FR" sz="2400" dirty="0">
                <a:solidFill>
                  <a:srgbClr val="000000"/>
                </a:solidFill>
              </a:rPr>
              <a:t> </a:t>
            </a:r>
          </a:p>
          <a:p>
            <a:pPr algn="just">
              <a:buFont typeface="Wingdings" charset="2"/>
              <a:buChar char=""/>
            </a:pPr>
            <a:r>
              <a:rPr lang="fr-FR" altLang="fr-FR" sz="2400" b="1" dirty="0">
                <a:solidFill>
                  <a:srgbClr val="000000"/>
                </a:solidFill>
              </a:rPr>
              <a:t>Se renseigner sur les établissements : </a:t>
            </a:r>
            <a:r>
              <a:rPr lang="fr-FR" altLang="fr-FR" sz="2400" dirty="0">
                <a:solidFill>
                  <a:srgbClr val="000000"/>
                </a:solidFill>
              </a:rPr>
              <a:t>portes ouvertes, coût de scolarité, capacité d’accueil, internat, langues vivantes…</a:t>
            </a:r>
          </a:p>
          <a:p>
            <a:pPr algn="just">
              <a:buFont typeface="Wingdings" charset="2"/>
              <a:buChar char=""/>
            </a:pPr>
            <a:endParaRPr lang="fr-FR" altLang="fr-FR" sz="2400" dirty="0">
              <a:solidFill>
                <a:srgbClr val="000000"/>
              </a:solidFill>
            </a:endParaRPr>
          </a:p>
          <a:p>
            <a:pPr algn="just">
              <a:buFont typeface="Wingdings" charset="2"/>
              <a:buChar char=""/>
            </a:pPr>
            <a:r>
              <a:rPr lang="fr-FR" altLang="fr-FR" sz="2400" b="1" dirty="0">
                <a:solidFill>
                  <a:srgbClr val="000000"/>
                </a:solidFill>
              </a:rPr>
              <a:t>Foire aux questions</a:t>
            </a:r>
          </a:p>
          <a:p>
            <a:pPr algn="just">
              <a:buFont typeface="Wingdings" charset="2"/>
              <a:buNone/>
            </a:pPr>
            <a:endParaRPr lang="fr-FR" altLang="fr-FR" sz="2400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"/>
            </a:pPr>
            <a:r>
              <a:rPr lang="fr-FR" altLang="fr-FR" sz="2400" dirty="0">
                <a:solidFill>
                  <a:srgbClr val="000000"/>
                </a:solidFill>
              </a:rPr>
              <a:t> </a:t>
            </a:r>
            <a:r>
              <a:rPr lang="fr-FR" altLang="fr-FR" sz="2400" b="1" dirty="0">
                <a:solidFill>
                  <a:srgbClr val="000000"/>
                </a:solidFill>
              </a:rPr>
              <a:t>Obtenir des Informations sur la procédure</a:t>
            </a:r>
          </a:p>
          <a:p>
            <a:pPr marL="0" indent="0"/>
            <a:endParaRPr lang="fr-FR" altLang="fr-FR" sz="2400" b="1" dirty="0">
              <a:solidFill>
                <a:srgbClr val="000000"/>
              </a:solidFill>
            </a:endParaRPr>
          </a:p>
          <a:p>
            <a:pPr>
              <a:buFont typeface="Wingdings" charset="2"/>
              <a:buChar char=""/>
            </a:pPr>
            <a:r>
              <a:rPr lang="fr-FR" altLang="fr-FR" sz="2400" b="1" dirty="0">
                <a:solidFill>
                  <a:srgbClr val="000000"/>
                </a:solidFill>
              </a:rPr>
              <a:t> D’autres informations sur : </a:t>
            </a:r>
            <a:r>
              <a:rPr lang="fr-FR" altLang="fr-FR" sz="2400" b="1" dirty="0" smtClean="0">
                <a:solidFill>
                  <a:srgbClr val="000000"/>
                </a:solidFill>
              </a:rPr>
              <a:t>Terminales 2021-2022.fr</a:t>
            </a:r>
            <a:endParaRPr lang="fr-FR" altLang="fr-FR" sz="2400" b="1" dirty="0">
              <a:solidFill>
                <a:srgbClr val="000000"/>
              </a:solidFill>
            </a:endParaRPr>
          </a:p>
          <a:p>
            <a:pPr marL="0" indent="0"/>
            <a:endParaRPr lang="fr-FR" altLang="fr-FR" sz="2400" b="1" dirty="0">
              <a:solidFill>
                <a:srgbClr val="000000"/>
              </a:solidFill>
            </a:endParaRPr>
          </a:p>
        </p:txBody>
      </p:sp>
      <p:sp>
        <p:nvSpPr>
          <p:cNvPr id="6151" name="Text Box 7"/>
          <p:cNvSpPr txBox="1">
            <a:spLocks noChangeArrowheads="1"/>
          </p:cNvSpPr>
          <p:nvPr/>
        </p:nvSpPr>
        <p:spPr bwMode="auto">
          <a:xfrm>
            <a:off x="346075" y="6165850"/>
            <a:ext cx="8915400" cy="431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252538" indent="-3349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3000" b="1" dirty="0">
                <a:solidFill>
                  <a:srgbClr val="4BACC6"/>
                </a:solidFill>
                <a:latin typeface="Calibri" pitchFamily="32" charset="0"/>
                <a:ea typeface="MS PGothic" pitchFamily="32" charset="-128"/>
              </a:rPr>
              <a:t>Vous pouvez télécharger l’application sur votre mobile.</a:t>
            </a:r>
          </a:p>
          <a:p>
            <a:pPr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7815987" y="58671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7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8" dur="500" fill="hold"/>
                                        <p:tgtEl>
                                          <p:spTgt spid="61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1" dur="1000"/>
                                        <p:tgtEl>
                                          <p:spTgt spid="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8260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18" dur="1000"/>
                                        <p:tgtEl>
                                          <p:spTgt spid="61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1" dur="1000"/>
                                        <p:tgtEl>
                                          <p:spTgt spid="61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4" dur="1000"/>
                                        <p:tgtEl>
                                          <p:spTgt spid="614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7" dur="1000"/>
                                        <p:tgtEl>
                                          <p:spTgt spid="614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0" dur="1000"/>
                                        <p:tgtEl>
                                          <p:spTgt spid="614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 additive="repl"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33" dur="1000"/>
                                        <p:tgtEl>
                                          <p:spTgt spid="614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WordArt 2"/>
          <p:cNvSpPr>
            <a:spLocks noChangeArrowheads="1" noChangeShapeType="1" noTextEdit="1"/>
          </p:cNvSpPr>
          <p:nvPr/>
        </p:nvSpPr>
        <p:spPr bwMode="auto">
          <a:xfrm>
            <a:off x="417513" y="0"/>
            <a:ext cx="8712200" cy="5492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255"/>
              </a:avLst>
            </a:prstTxWarp>
          </a:bodyPr>
          <a:lstStyle/>
          <a:p>
            <a:pPr algn="ctr"/>
            <a:r>
              <a:rPr lang="fr-FR" sz="3400" b="1" kern="10" dirty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  <a:latin typeface="Century Gothic"/>
              </a:rPr>
              <a:t>PRINCIPALES FORMATIONS CONCERNÉES</a:t>
            </a:r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0" y="6873875"/>
            <a:ext cx="9906000" cy="46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172" name="WordArt 4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sp>
        <p:nvSpPr>
          <p:cNvPr id="2" name="ZoneTexte 1"/>
          <p:cNvSpPr txBox="1"/>
          <p:nvPr/>
        </p:nvSpPr>
        <p:spPr>
          <a:xfrm>
            <a:off x="273274" y="908720"/>
            <a:ext cx="9531126" cy="55563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600" b="1" dirty="0">
                <a:solidFill>
                  <a:srgbClr val="000000"/>
                </a:solidFill>
                <a:latin typeface="Century Gothic" pitchFamily="32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BTS</a:t>
            </a: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ou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BTSA</a:t>
            </a:r>
            <a:r>
              <a:rPr lang="fr-FR" altLang="fr-FR" sz="1700" dirty="0">
                <a:solidFill>
                  <a:srgbClr val="000000"/>
                </a:solidFill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publics et privés sous contrat (y compris en apprentissage) et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Classes passerelles</a:t>
            </a:r>
          </a:p>
          <a:p>
            <a:pPr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DB5353"/>
                </a:solidFill>
                <a:latin typeface="Calisto MT" pitchFamily="16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MC</a:t>
            </a:r>
            <a:r>
              <a:rPr lang="fr-FR" altLang="fr-FR" sz="1700" b="1" dirty="0">
                <a:solidFill>
                  <a:srgbClr val="DB5353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(Mention complémentaire), Quelques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FCIL </a:t>
            </a:r>
          </a:p>
          <a:p>
            <a:pPr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BUT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(y compris en apprentissage)-Remplacement des DUT</a:t>
            </a:r>
          </a:p>
          <a:p>
            <a:pPr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DCG</a:t>
            </a: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(Diplôme de Comptabilité et de Gestion)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DTS</a:t>
            </a: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Imagerie médicale et radiologie thérapeutique </a:t>
            </a:r>
            <a:r>
              <a:rPr lang="fr-FR" altLang="fr-FR" sz="1700" dirty="0">
                <a:solidFill>
                  <a:srgbClr val="C00000"/>
                </a:solidFill>
                <a:latin typeface="Calisto MT" pitchFamily="16" charset="0"/>
              </a:rPr>
              <a:t>;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D.E. MEM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(Diplôme d’Etat de Manipulateur en Radiologie) ;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D.E. TLM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(Diplôme d’Etat de Technicien de Laboratoire Médical)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CPGE</a:t>
            </a: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(Classes Préparatoires aux Grandes Écoles) /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CPES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(Classes préparatoires aux études supérieures)</a:t>
            </a:r>
          </a:p>
          <a:p>
            <a:pPr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1</a:t>
            </a:r>
            <a:r>
              <a:rPr lang="fr-FR" altLang="fr-FR" sz="1700" baseline="30000" dirty="0">
                <a:solidFill>
                  <a:srgbClr val="000000"/>
                </a:solidFill>
                <a:latin typeface="Calisto MT" pitchFamily="16" charset="0"/>
              </a:rPr>
              <a:t>ères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 années de Licence en université (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L1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)</a:t>
            </a: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/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DEUST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/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DU</a:t>
            </a:r>
            <a:r>
              <a:rPr lang="fr-FR" altLang="fr-FR" sz="1700" dirty="0">
                <a:solidFill>
                  <a:srgbClr val="C00000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(Diplôme Universitaire)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Licence Parcours santé (PAS) 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 DNMADE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(Diplôme National des Métiers d’Art et de Design)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 La plupart des</a:t>
            </a: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Formations d’Ingénieurs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Post-Bac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000000"/>
                </a:solidFill>
                <a:latin typeface="Calisto MT" pitchFamily="16" charset="0"/>
              </a:rPr>
              <a:t>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Écoles Spécialisées (d’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Architecture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, d’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Art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, de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Commerce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, de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Notariat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, Écoles 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paramédicales et sociales, IFSI, EFTS, 10 IEP, Ecoles vétérinaires…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)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 MANH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(Classes de mise à niveau Hôtellerie) </a:t>
            </a:r>
          </a:p>
          <a:p>
            <a:pPr algn="just">
              <a:lnSpc>
                <a:spcPct val="125000"/>
              </a:lnSpc>
              <a:buClr>
                <a:srgbClr val="660033"/>
              </a:buClr>
              <a:buFont typeface="Wingdings" charset="2"/>
              <a:buChar char=""/>
            </a:pP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Certaines</a:t>
            </a:r>
            <a:r>
              <a:rPr lang="fr-FR" altLang="fr-FR" sz="1700" b="1" dirty="0">
                <a:solidFill>
                  <a:srgbClr val="C00000"/>
                </a:solidFill>
                <a:latin typeface="Calisto MT" pitchFamily="16" charset="0"/>
              </a:rPr>
              <a:t> « années préparatoires » </a:t>
            </a:r>
            <a:r>
              <a:rPr lang="fr-FR" altLang="fr-FR" sz="1700" dirty="0">
                <a:solidFill>
                  <a:srgbClr val="000000"/>
                </a:solidFill>
                <a:latin typeface="Calisto MT" pitchFamily="16" charset="0"/>
              </a:rPr>
              <a:t>(au concours d’entrée dans les écoles sociales et paramédicales, classe préparatoires aux études supérieures, mises à niveau…)</a:t>
            </a: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129713" y="27463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3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Left)">
                                      <p:cBhvr additive="repl">
                                        <p:cTn id="9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170" grpId="0" animBg="1"/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64250" y="6092826"/>
            <a:ext cx="8448971" cy="288925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600" b="1" dirty="0">
                <a:solidFill>
                  <a:schemeClr val="tx1"/>
                </a:solidFill>
              </a:rPr>
              <a:t>BACCALAURÉAT</a:t>
            </a:r>
          </a:p>
        </p:txBody>
      </p:sp>
      <p:sp>
        <p:nvSpPr>
          <p:cNvPr id="6" name="Pentagone 5"/>
          <p:cNvSpPr/>
          <p:nvPr/>
        </p:nvSpPr>
        <p:spPr>
          <a:xfrm>
            <a:off x="428297" y="5084763"/>
            <a:ext cx="624384" cy="360362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dirty="0"/>
              <a:t>+1</a:t>
            </a:r>
          </a:p>
        </p:txBody>
      </p:sp>
      <p:sp>
        <p:nvSpPr>
          <p:cNvPr id="7" name="Rectangle à coins arrondis 6"/>
          <p:cNvSpPr/>
          <p:nvPr/>
        </p:nvSpPr>
        <p:spPr>
          <a:xfrm>
            <a:off x="1274571" y="5732464"/>
            <a:ext cx="3689544" cy="288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800" b="1">
                <a:solidFill>
                  <a:schemeClr val="tx1"/>
                </a:solidFill>
              </a:rPr>
              <a:t>UNIVERSITÉ</a:t>
            </a:r>
          </a:p>
        </p:txBody>
      </p:sp>
      <p:sp>
        <p:nvSpPr>
          <p:cNvPr id="9" name="Rectangle à coins arrondis 8"/>
          <p:cNvSpPr/>
          <p:nvPr/>
        </p:nvSpPr>
        <p:spPr>
          <a:xfrm>
            <a:off x="5110322" y="5732464"/>
            <a:ext cx="2723792" cy="288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400" dirty="0">
                <a:solidFill>
                  <a:schemeClr val="tx1"/>
                </a:solidFill>
              </a:rPr>
              <a:t>Lycées/ C.F.A</a:t>
            </a:r>
          </a:p>
        </p:txBody>
      </p:sp>
      <p:sp>
        <p:nvSpPr>
          <p:cNvPr id="10" name="Rectangle à coins arrondis 9"/>
          <p:cNvSpPr/>
          <p:nvPr/>
        </p:nvSpPr>
        <p:spPr>
          <a:xfrm>
            <a:off x="8002723" y="5732464"/>
            <a:ext cx="1710498" cy="288925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b="1">
                <a:solidFill>
                  <a:schemeClr val="tx1"/>
                </a:solidFill>
              </a:rPr>
              <a:t>É</a:t>
            </a:r>
            <a:r>
              <a:rPr lang="fr-FR" sz="1600" b="1">
                <a:solidFill>
                  <a:schemeClr val="tx1"/>
                </a:solidFill>
              </a:rPr>
              <a:t>COLES</a:t>
            </a:r>
          </a:p>
        </p:txBody>
      </p:sp>
      <p:sp>
        <p:nvSpPr>
          <p:cNvPr id="12" name="Rectangle à coins arrondis 11"/>
          <p:cNvSpPr/>
          <p:nvPr/>
        </p:nvSpPr>
        <p:spPr>
          <a:xfrm>
            <a:off x="1264250" y="5143500"/>
            <a:ext cx="1637504" cy="431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000" dirty="0">
                <a:solidFill>
                  <a:schemeClr val="tx1"/>
                </a:solidFill>
              </a:rPr>
              <a:t>L1</a:t>
            </a:r>
          </a:p>
        </p:txBody>
      </p:sp>
      <p:sp>
        <p:nvSpPr>
          <p:cNvPr id="19" name="Rectangle à coins arrondis 18"/>
          <p:cNvSpPr/>
          <p:nvPr/>
        </p:nvSpPr>
        <p:spPr>
          <a:xfrm>
            <a:off x="1264250" y="4600575"/>
            <a:ext cx="1637504" cy="431800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000" dirty="0">
                <a:solidFill>
                  <a:schemeClr val="tx1"/>
                </a:solidFill>
              </a:rPr>
              <a:t>L2</a:t>
            </a:r>
          </a:p>
        </p:txBody>
      </p:sp>
      <p:sp>
        <p:nvSpPr>
          <p:cNvPr id="20" name="Rectangle à coins arrondis 19"/>
          <p:cNvSpPr/>
          <p:nvPr/>
        </p:nvSpPr>
        <p:spPr>
          <a:xfrm>
            <a:off x="1288331" y="3860800"/>
            <a:ext cx="1637504" cy="554037"/>
          </a:xfrm>
          <a:prstGeom prst="roundRect">
            <a:avLst/>
          </a:prstGeom>
          <a:solidFill>
            <a:schemeClr val="accent5">
              <a:lumMod val="75000"/>
            </a:schemeClr>
          </a:solidFill>
          <a:ln>
            <a:solidFill>
              <a:schemeClr val="accent5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2000" dirty="0">
                <a:solidFill>
                  <a:schemeClr val="tx1"/>
                </a:solidFill>
              </a:rPr>
              <a:t>LICENCE</a:t>
            </a:r>
          </a:p>
        </p:txBody>
      </p:sp>
      <p:sp>
        <p:nvSpPr>
          <p:cNvPr id="24" name="Pentagone 23"/>
          <p:cNvSpPr/>
          <p:nvPr/>
        </p:nvSpPr>
        <p:spPr>
          <a:xfrm>
            <a:off x="428297" y="4581526"/>
            <a:ext cx="624384" cy="3603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dirty="0"/>
              <a:t>+2</a:t>
            </a:r>
          </a:p>
        </p:txBody>
      </p:sp>
      <p:sp>
        <p:nvSpPr>
          <p:cNvPr id="25" name="Pentagone 24"/>
          <p:cNvSpPr/>
          <p:nvPr/>
        </p:nvSpPr>
        <p:spPr>
          <a:xfrm>
            <a:off x="428298" y="3860801"/>
            <a:ext cx="546981" cy="3603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dirty="0"/>
              <a:t>+3</a:t>
            </a:r>
          </a:p>
        </p:txBody>
      </p:sp>
      <p:sp>
        <p:nvSpPr>
          <p:cNvPr id="28" name="Pentagone 27"/>
          <p:cNvSpPr/>
          <p:nvPr/>
        </p:nvSpPr>
        <p:spPr>
          <a:xfrm>
            <a:off x="428298" y="3213101"/>
            <a:ext cx="546981" cy="360363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dirty="0"/>
              <a:t>+4</a:t>
            </a:r>
          </a:p>
        </p:txBody>
      </p:sp>
      <p:sp>
        <p:nvSpPr>
          <p:cNvPr id="48" name="Rectangle à coins arrondis 47"/>
          <p:cNvSpPr/>
          <p:nvPr/>
        </p:nvSpPr>
        <p:spPr>
          <a:xfrm>
            <a:off x="3585643" y="5084763"/>
            <a:ext cx="1290749" cy="431800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400" dirty="0"/>
          </a:p>
        </p:txBody>
      </p:sp>
      <p:sp>
        <p:nvSpPr>
          <p:cNvPr id="49" name="Rectangle à coins arrondis 48"/>
          <p:cNvSpPr/>
          <p:nvPr/>
        </p:nvSpPr>
        <p:spPr>
          <a:xfrm>
            <a:off x="5031198" y="5084763"/>
            <a:ext cx="1171365" cy="431800"/>
          </a:xfrm>
          <a:prstGeom prst="round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400" dirty="0"/>
          </a:p>
        </p:txBody>
      </p:sp>
      <p:sp>
        <p:nvSpPr>
          <p:cNvPr id="56" name="Ellipse 55"/>
          <p:cNvSpPr/>
          <p:nvPr/>
        </p:nvSpPr>
        <p:spPr>
          <a:xfrm>
            <a:off x="4231019" y="5359400"/>
            <a:ext cx="263266" cy="23018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  <p:sp>
        <p:nvSpPr>
          <p:cNvPr id="57" name="Ellipse 56"/>
          <p:cNvSpPr/>
          <p:nvPr/>
        </p:nvSpPr>
        <p:spPr>
          <a:xfrm>
            <a:off x="5500776" y="5445126"/>
            <a:ext cx="233929" cy="20570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  <p:sp>
        <p:nvSpPr>
          <p:cNvPr id="59" name="Rectangle à coins arrondis 58"/>
          <p:cNvSpPr/>
          <p:nvPr/>
        </p:nvSpPr>
        <p:spPr>
          <a:xfrm>
            <a:off x="3585643" y="4581525"/>
            <a:ext cx="1290750" cy="431800"/>
          </a:xfrm>
          <a:prstGeom prst="roundRect">
            <a:avLst/>
          </a:prstGeom>
          <a:solidFill>
            <a:srgbClr val="009900"/>
          </a:solidFill>
          <a:ln>
            <a:solidFill>
              <a:srgbClr val="0099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400" dirty="0"/>
          </a:p>
        </p:txBody>
      </p:sp>
      <p:sp>
        <p:nvSpPr>
          <p:cNvPr id="62" name="Rectangle à coins arrondis 61"/>
          <p:cNvSpPr/>
          <p:nvPr/>
        </p:nvSpPr>
        <p:spPr>
          <a:xfrm>
            <a:off x="3585643" y="3860799"/>
            <a:ext cx="1817282" cy="565047"/>
          </a:xfrm>
          <a:prstGeom prst="roundRect">
            <a:avLst/>
          </a:prstGeom>
          <a:solidFill>
            <a:srgbClr val="00990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400" dirty="0"/>
          </a:p>
        </p:txBody>
      </p:sp>
      <p:sp>
        <p:nvSpPr>
          <p:cNvPr id="67" name="Pentagone 66"/>
          <p:cNvSpPr/>
          <p:nvPr/>
        </p:nvSpPr>
        <p:spPr>
          <a:xfrm>
            <a:off x="428298" y="2565401"/>
            <a:ext cx="546981" cy="35877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dirty="0"/>
              <a:t>+5</a:t>
            </a:r>
          </a:p>
        </p:txBody>
      </p:sp>
      <p:sp>
        <p:nvSpPr>
          <p:cNvPr id="68" name="Pentagone 67"/>
          <p:cNvSpPr/>
          <p:nvPr/>
        </p:nvSpPr>
        <p:spPr>
          <a:xfrm>
            <a:off x="428298" y="2133600"/>
            <a:ext cx="546981" cy="287338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dirty="0"/>
              <a:t>+6</a:t>
            </a:r>
          </a:p>
        </p:txBody>
      </p:sp>
      <p:sp>
        <p:nvSpPr>
          <p:cNvPr id="4125" name="ZoneTexte 68"/>
          <p:cNvSpPr txBox="1">
            <a:spLocks noChangeArrowheads="1"/>
          </p:cNvSpPr>
          <p:nvPr/>
        </p:nvSpPr>
        <p:spPr bwMode="auto">
          <a:xfrm>
            <a:off x="5488735" y="3860800"/>
            <a:ext cx="777471" cy="493084"/>
          </a:xfrm>
          <a:prstGeom prst="rect">
            <a:avLst/>
          </a:prstGeom>
          <a:solidFill>
            <a:srgbClr val="009900"/>
          </a:solidFill>
          <a:ln w="9525">
            <a:solidFill>
              <a:srgbClr val="009900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 eaLnBrk="0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fr-FR" altLang="fr-FR" sz="1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L3</a:t>
            </a:r>
          </a:p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fr-FR" altLang="fr-FR" sz="14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Pro</a:t>
            </a:r>
          </a:p>
        </p:txBody>
      </p:sp>
      <p:sp>
        <p:nvSpPr>
          <p:cNvPr id="70" name="Rectangle à coins arrondis 69"/>
          <p:cNvSpPr/>
          <p:nvPr/>
        </p:nvSpPr>
        <p:spPr>
          <a:xfrm>
            <a:off x="5031198" y="4581525"/>
            <a:ext cx="1171365" cy="431800"/>
          </a:xfrm>
          <a:prstGeom prst="roundRect">
            <a:avLst/>
          </a:prstGeom>
          <a:solidFill>
            <a:srgbClr val="FFC000"/>
          </a:solidFill>
          <a:ln>
            <a:solidFill>
              <a:srgbClr val="FFFF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fr-FR" sz="1400" dirty="0"/>
          </a:p>
        </p:txBody>
      </p:sp>
      <p:sp>
        <p:nvSpPr>
          <p:cNvPr id="4127" name="ZoneTexte 70"/>
          <p:cNvSpPr txBox="1">
            <a:spLocks noChangeArrowheads="1"/>
          </p:cNvSpPr>
          <p:nvPr/>
        </p:nvSpPr>
        <p:spPr bwMode="auto">
          <a:xfrm>
            <a:off x="5189444" y="4636772"/>
            <a:ext cx="856594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fr-FR" altLang="fr-FR" sz="16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B.T.S</a:t>
            </a:r>
            <a:r>
              <a:rPr lang="fr-FR" altLang="fr-FR" sz="1600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77" name="Pentagone 76"/>
          <p:cNvSpPr/>
          <p:nvPr/>
        </p:nvSpPr>
        <p:spPr>
          <a:xfrm>
            <a:off x="428298" y="1773238"/>
            <a:ext cx="546981" cy="215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000" dirty="0"/>
              <a:t>+7</a:t>
            </a:r>
          </a:p>
        </p:txBody>
      </p:sp>
      <p:sp>
        <p:nvSpPr>
          <p:cNvPr id="78" name="Pentagone 77"/>
          <p:cNvSpPr/>
          <p:nvPr/>
        </p:nvSpPr>
        <p:spPr>
          <a:xfrm>
            <a:off x="428298" y="1412875"/>
            <a:ext cx="546981" cy="215900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000" dirty="0"/>
              <a:t>+8</a:t>
            </a:r>
          </a:p>
        </p:txBody>
      </p:sp>
      <p:sp>
        <p:nvSpPr>
          <p:cNvPr id="82" name="Rectangle à coins arrondis 81"/>
          <p:cNvSpPr/>
          <p:nvPr/>
        </p:nvSpPr>
        <p:spPr>
          <a:xfrm>
            <a:off x="1482991" y="3213100"/>
            <a:ext cx="1249338" cy="431800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b="1" dirty="0">
                <a:solidFill>
                  <a:schemeClr val="tx1"/>
                </a:solidFill>
              </a:rPr>
              <a:t>M1</a:t>
            </a:r>
          </a:p>
        </p:txBody>
      </p:sp>
      <p:cxnSp>
        <p:nvCxnSpPr>
          <p:cNvPr id="83" name="Connecteur droit avec flèche 82"/>
          <p:cNvCxnSpPr/>
          <p:nvPr/>
        </p:nvCxnSpPr>
        <p:spPr>
          <a:xfrm>
            <a:off x="1488717" y="3644900"/>
            <a:ext cx="1247050" cy="0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5" name="Ellipse 84"/>
          <p:cNvSpPr/>
          <p:nvPr/>
        </p:nvSpPr>
        <p:spPr>
          <a:xfrm>
            <a:off x="2029680" y="3573463"/>
            <a:ext cx="156527" cy="142875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  <p:sp>
        <p:nvSpPr>
          <p:cNvPr id="86" name="Rectangle à coins arrondis 85"/>
          <p:cNvSpPr/>
          <p:nvPr/>
        </p:nvSpPr>
        <p:spPr>
          <a:xfrm>
            <a:off x="1483558" y="2636838"/>
            <a:ext cx="1247049" cy="360362"/>
          </a:xfrm>
          <a:prstGeom prst="round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b="1" dirty="0">
                <a:solidFill>
                  <a:schemeClr val="tx1"/>
                </a:solidFill>
              </a:rPr>
              <a:t>MASTER</a:t>
            </a:r>
          </a:p>
        </p:txBody>
      </p:sp>
      <p:cxnSp>
        <p:nvCxnSpPr>
          <p:cNvPr id="87" name="Connecteur droit avec flèche 86"/>
          <p:cNvCxnSpPr/>
          <p:nvPr/>
        </p:nvCxnSpPr>
        <p:spPr>
          <a:xfrm>
            <a:off x="1459477" y="2996407"/>
            <a:ext cx="1193727" cy="793"/>
          </a:xfrm>
          <a:prstGeom prst="straightConnector1">
            <a:avLst/>
          </a:prstGeom>
          <a:ln>
            <a:solidFill>
              <a:srgbClr val="C00000"/>
            </a:solidFill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8" name="Ellipse 87"/>
          <p:cNvSpPr/>
          <p:nvPr/>
        </p:nvSpPr>
        <p:spPr>
          <a:xfrm>
            <a:off x="1990118" y="2924176"/>
            <a:ext cx="156526" cy="144463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  <p:sp>
        <p:nvSpPr>
          <p:cNvPr id="90" name="Rectangle à coins arrondis 89"/>
          <p:cNvSpPr/>
          <p:nvPr/>
        </p:nvSpPr>
        <p:spPr>
          <a:xfrm>
            <a:off x="1404436" y="2133600"/>
            <a:ext cx="1239769" cy="287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b="1" dirty="0">
                <a:solidFill>
                  <a:schemeClr val="tx1"/>
                </a:solidFill>
              </a:rPr>
              <a:t>D1</a:t>
            </a:r>
          </a:p>
        </p:txBody>
      </p:sp>
      <p:sp>
        <p:nvSpPr>
          <p:cNvPr id="91" name="Rectangle à coins arrondis 90"/>
          <p:cNvSpPr/>
          <p:nvPr/>
        </p:nvSpPr>
        <p:spPr>
          <a:xfrm>
            <a:off x="1431884" y="1773238"/>
            <a:ext cx="1216234" cy="287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b="1" dirty="0">
                <a:solidFill>
                  <a:schemeClr val="tx1"/>
                </a:solidFill>
              </a:rPr>
              <a:t>D2</a:t>
            </a:r>
          </a:p>
        </p:txBody>
      </p:sp>
      <p:sp>
        <p:nvSpPr>
          <p:cNvPr id="92" name="Rectangle à coins arrondis 91"/>
          <p:cNvSpPr/>
          <p:nvPr/>
        </p:nvSpPr>
        <p:spPr>
          <a:xfrm>
            <a:off x="1404436" y="1395414"/>
            <a:ext cx="1248768" cy="287338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6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200" b="1" dirty="0">
                <a:solidFill>
                  <a:schemeClr val="tx1"/>
                </a:solidFill>
              </a:rPr>
              <a:t>DOCTORAT</a:t>
            </a:r>
          </a:p>
        </p:txBody>
      </p:sp>
      <p:sp>
        <p:nvSpPr>
          <p:cNvPr id="95" name="Ellipse 94"/>
          <p:cNvSpPr/>
          <p:nvPr/>
        </p:nvSpPr>
        <p:spPr>
          <a:xfrm>
            <a:off x="1776799" y="2369493"/>
            <a:ext cx="311334" cy="21590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  <p:sp>
        <p:nvSpPr>
          <p:cNvPr id="4142" name="Rectangle à coins arrondis 48"/>
          <p:cNvSpPr>
            <a:spLocks noChangeArrowheads="1"/>
          </p:cNvSpPr>
          <p:nvPr/>
        </p:nvSpPr>
        <p:spPr bwMode="auto">
          <a:xfrm>
            <a:off x="6436492" y="5084763"/>
            <a:ext cx="1013120" cy="431800"/>
          </a:xfrm>
          <a:prstGeom prst="roundRect">
            <a:avLst>
              <a:gd name="adj" fmla="val 16667"/>
            </a:avLst>
          </a:prstGeom>
          <a:solidFill>
            <a:srgbClr val="008080"/>
          </a:solidFill>
          <a:ln w="25400" algn="ctr">
            <a:solidFill>
              <a:srgbClr val="008080"/>
            </a:solidFill>
            <a:round/>
            <a:headEnd/>
            <a:tailEnd/>
          </a:ln>
        </p:spPr>
        <p:txBody>
          <a:bodyPr anchor="ctr"/>
          <a:lstStyle>
            <a:lvl1pPr eaLnBrk="0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fr-FR" altLang="fr-FR" sz="200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M.C.</a:t>
            </a:r>
          </a:p>
        </p:txBody>
      </p:sp>
      <p:sp>
        <p:nvSpPr>
          <p:cNvPr id="4143" name="AutoShape 83"/>
          <p:cNvSpPr>
            <a:spLocks noChangeArrowheads="1"/>
          </p:cNvSpPr>
          <p:nvPr/>
        </p:nvSpPr>
        <p:spPr bwMode="auto">
          <a:xfrm>
            <a:off x="8002723" y="2477443"/>
            <a:ext cx="1710497" cy="3024188"/>
          </a:xfrm>
          <a:prstGeom prst="flowChartAlternateProcess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none" anchor="ctr"/>
          <a:lstStyle>
            <a:lvl1pPr eaLnBrk="0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/>
            <a:r>
              <a:rPr lang="fr-F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Ecoles en </a:t>
            </a:r>
          </a:p>
          <a:p>
            <a:pPr algn="ctr"/>
            <a:r>
              <a:rPr lang="fr-FR" sz="1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 à 6 ans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Art, architecture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paramédical,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social, commerce, </a:t>
            </a:r>
          </a:p>
          <a:p>
            <a:pPr algn="ctr"/>
            <a:r>
              <a:rPr lang="fr-FR" sz="1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Ingénieur,…</a:t>
            </a:r>
          </a:p>
        </p:txBody>
      </p:sp>
      <p:sp>
        <p:nvSpPr>
          <p:cNvPr id="159" name="Ellipse 158"/>
          <p:cNvSpPr/>
          <p:nvPr/>
        </p:nvSpPr>
        <p:spPr>
          <a:xfrm>
            <a:off x="8704328" y="5433348"/>
            <a:ext cx="271630" cy="217487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  <p:sp>
        <p:nvSpPr>
          <p:cNvPr id="69" name="Titre 1"/>
          <p:cNvSpPr txBox="1">
            <a:spLocks/>
          </p:cNvSpPr>
          <p:nvPr/>
        </p:nvSpPr>
        <p:spPr>
          <a:xfrm>
            <a:off x="584823" y="202963"/>
            <a:ext cx="9026914" cy="908720"/>
          </a:xfrm>
          <a:prstGeom prst="rect">
            <a:avLst/>
          </a:prstGeom>
        </p:spPr>
        <p:txBody>
          <a:bodyPr>
            <a:prstTxWarp prst="textChevronInverted">
              <a:avLst/>
            </a:prstTxWarp>
            <a:normAutofit fontScale="97500"/>
          </a:bodyPr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4400" kern="0" dirty="0">
                <a:solidFill>
                  <a:schemeClr val="tx2">
                    <a:satMod val="130000"/>
                  </a:schemeClr>
                </a:solidFill>
                <a:latin typeface="+mj-lt"/>
                <a:ea typeface="+mj-ea"/>
                <a:cs typeface="+mj-cs"/>
              </a:rPr>
              <a:t>SCHÉMA DES ÉTUDES SUPÉRIEURES</a:t>
            </a:r>
          </a:p>
        </p:txBody>
      </p:sp>
      <p:pic>
        <p:nvPicPr>
          <p:cNvPr id="51" name="Image 5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52421" y="1351673"/>
            <a:ext cx="2150302" cy="2223681"/>
          </a:xfrm>
          <a:prstGeom prst="rect">
            <a:avLst/>
          </a:prstGeom>
        </p:spPr>
      </p:pic>
      <p:sp>
        <p:nvSpPr>
          <p:cNvPr id="65" name="Ellipse 64"/>
          <p:cNvSpPr/>
          <p:nvPr/>
        </p:nvSpPr>
        <p:spPr>
          <a:xfrm>
            <a:off x="5307579" y="4317754"/>
            <a:ext cx="310162" cy="216186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  <p:sp>
        <p:nvSpPr>
          <p:cNvPr id="4118" name="ZoneTexte 60"/>
          <p:cNvSpPr txBox="1">
            <a:spLocks noChangeArrowheads="1"/>
          </p:cNvSpPr>
          <p:nvPr/>
        </p:nvSpPr>
        <p:spPr bwMode="auto">
          <a:xfrm>
            <a:off x="3661325" y="3908947"/>
            <a:ext cx="1448995" cy="3213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102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2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1pPr>
            <a:lvl2pPr eaLnBrk="0" hangingPunct="0">
              <a:lnSpc>
                <a:spcPct val="102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2pPr>
            <a:lvl3pPr eaLnBrk="0" hangingPunct="0">
              <a:lnSpc>
                <a:spcPct val="102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6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3pPr>
            <a:lvl4pPr eaLnBrk="0" hangingPunct="0">
              <a:lnSpc>
                <a:spcPct val="102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14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4pPr>
            <a:lvl5pPr eaLnBrk="0" hangingPunct="0">
              <a:lnSpc>
                <a:spcPct val="102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5pPr>
            <a:lvl6pPr marL="25146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6pPr>
            <a:lvl7pPr marL="29718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7pPr>
            <a:lvl8pPr marL="34290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8pPr>
            <a:lvl9pPr marL="3886200" indent="-228600" defTabSz="449263" eaLnBrk="0" fontAlgn="base" hangingPunct="0">
              <a:lnSpc>
                <a:spcPct val="102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defRPr sz="2000">
                <a:solidFill>
                  <a:srgbClr val="000000"/>
                </a:solidFill>
                <a:latin typeface="Calibri" panose="020F0502020204030204" pitchFamily="34" charset="0"/>
                <a:ea typeface="Microsoft YaHei" panose="020B0503020204020204" pitchFamily="34" charset="-122"/>
              </a:defRPr>
            </a:lvl9pPr>
          </a:lstStyle>
          <a:p>
            <a:pPr algn="ctr" eaLnBrk="1" hangingPunct="1">
              <a:lnSpc>
                <a:spcPct val="93000"/>
              </a:lnSpc>
              <a:spcAft>
                <a:spcPct val="0"/>
              </a:spcAft>
            </a:pPr>
            <a:r>
              <a:rPr lang="fr-FR" altLang="fr-FR" sz="1600" b="1" dirty="0">
                <a:solidFill>
                  <a:schemeClr val="tx1"/>
                </a:solidFill>
                <a:latin typeface="Gill Sans MT" panose="020B0502020104020203" pitchFamily="34" charset="0"/>
                <a:cs typeface="Arial" panose="020B0604020202020204" pitchFamily="34" charset="0"/>
              </a:rPr>
              <a:t>B.U.T.</a:t>
            </a:r>
          </a:p>
        </p:txBody>
      </p:sp>
      <p:sp>
        <p:nvSpPr>
          <p:cNvPr id="55" name="Ellipse 54"/>
          <p:cNvSpPr/>
          <p:nvPr/>
        </p:nvSpPr>
        <p:spPr>
          <a:xfrm>
            <a:off x="6832108" y="5516563"/>
            <a:ext cx="190928" cy="146050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 hangingPunct="0">
              <a:lnSpc>
                <a:spcPct val="93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r>
              <a:rPr lang="fr-FR" sz="1400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40656302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2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2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8" dur="2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1" dur="2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2000"/>
                                        <p:tgtEl>
                                          <p:spTgt spid="41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2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2000"/>
                                        <p:tgtEl>
                                          <p:spTgt spid="4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3" dur="2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6" dur="20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5" dur="20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8" dur="20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20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20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7" dur="20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6" dur="2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9" dur="2000"/>
                                        <p:tgtEl>
                                          <p:spTgt spid="4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2" dur="2000"/>
                                        <p:tgtEl>
                                          <p:spTgt spid="4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5" dur="2000"/>
                                        <p:tgtEl>
                                          <p:spTgt spid="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8" dur="2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1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2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4" dur="2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2000"/>
                                        <p:tgtEl>
                                          <p:spTgt spid="41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8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0" dur="2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6" grpId="0" animBg="1"/>
      <p:bldP spid="7" grpId="0" animBg="1"/>
      <p:bldP spid="9" grpId="0" animBg="1"/>
      <p:bldP spid="10" grpId="0" animBg="1"/>
      <p:bldP spid="12" grpId="0" animBg="1"/>
      <p:bldP spid="19" grpId="0" animBg="1"/>
      <p:bldP spid="20" grpId="0" animBg="1"/>
      <p:bldP spid="24" grpId="0" animBg="1"/>
      <p:bldP spid="25" grpId="0" animBg="1"/>
      <p:bldP spid="28" grpId="0" animBg="1"/>
      <p:bldP spid="48" grpId="0" animBg="1"/>
      <p:bldP spid="49" grpId="0" animBg="1"/>
      <p:bldP spid="56" grpId="0" animBg="1"/>
      <p:bldP spid="57" grpId="0" animBg="1"/>
      <p:bldP spid="59" grpId="0" animBg="1"/>
      <p:bldP spid="62" grpId="0" animBg="1"/>
      <p:bldP spid="67" grpId="0" animBg="1"/>
      <p:bldP spid="68" grpId="0" animBg="1"/>
      <p:bldP spid="4125" grpId="0" animBg="1"/>
      <p:bldP spid="70" grpId="0" animBg="1"/>
      <p:bldP spid="4127" grpId="0"/>
      <p:bldP spid="77" grpId="0" animBg="1"/>
      <p:bldP spid="78" grpId="0" animBg="1"/>
      <p:bldP spid="82" grpId="0" animBg="1"/>
      <p:bldP spid="85" grpId="0" animBg="1"/>
      <p:bldP spid="86" grpId="0" animBg="1"/>
      <p:bldP spid="88" grpId="0" animBg="1"/>
      <p:bldP spid="90" grpId="0" animBg="1"/>
      <p:bldP spid="91" grpId="0" animBg="1"/>
      <p:bldP spid="92" grpId="0" animBg="1"/>
      <p:bldP spid="95" grpId="0" animBg="1"/>
      <p:bldP spid="4142" grpId="0" animBg="1"/>
      <p:bldP spid="4143" grpId="0" animBg="1"/>
      <p:bldP spid="159" grpId="0" animBg="1"/>
      <p:bldP spid="69" grpId="0"/>
      <p:bldP spid="65" grpId="0" animBg="1"/>
      <p:bldP spid="4118" grpId="0"/>
      <p:bldP spid="5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Text Box 1"/>
          <p:cNvSpPr txBox="1">
            <a:spLocks noChangeArrowheads="1"/>
          </p:cNvSpPr>
          <p:nvPr/>
        </p:nvSpPr>
        <p:spPr bwMode="auto">
          <a:xfrm>
            <a:off x="0" y="0"/>
            <a:ext cx="9906000" cy="836613"/>
          </a:xfrm>
          <a:prstGeom prst="rect">
            <a:avLst/>
          </a:prstGeom>
          <a:solidFill>
            <a:srgbClr val="A8CDD7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400" b="1" dirty="0">
                <a:solidFill>
                  <a:srgbClr val="0070C0"/>
                </a:solidFill>
                <a:latin typeface="Calibri" pitchFamily="32" charset="0"/>
                <a:ea typeface="MS PGothic" pitchFamily="32" charset="-128"/>
              </a:rPr>
              <a:t>             Un calendrier en 4 grandes étapes</a:t>
            </a:r>
          </a:p>
        </p:txBody>
      </p:sp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310324" y="2170113"/>
            <a:ext cx="9402001" cy="4687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fr-FR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5"/>
          <a:stretch>
            <a:fillRect/>
          </a:stretch>
        </p:blipFill>
        <p:spPr bwMode="auto">
          <a:xfrm>
            <a:off x="-31750" y="868363"/>
            <a:ext cx="9906000" cy="752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 b="52765"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196" name="Line 4"/>
          <p:cNvSpPr>
            <a:spLocks noChangeShapeType="1"/>
          </p:cNvSpPr>
          <p:nvPr/>
        </p:nvSpPr>
        <p:spPr bwMode="auto">
          <a:xfrm>
            <a:off x="1857375" y="1244600"/>
            <a:ext cx="1512888" cy="1588"/>
          </a:xfrm>
          <a:prstGeom prst="line">
            <a:avLst/>
          </a:prstGeom>
          <a:noFill/>
          <a:ln w="76320" cap="sq">
            <a:solidFill>
              <a:srgbClr val="66A7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7" name="Line 5"/>
          <p:cNvSpPr>
            <a:spLocks noChangeShapeType="1"/>
          </p:cNvSpPr>
          <p:nvPr/>
        </p:nvSpPr>
        <p:spPr bwMode="auto">
          <a:xfrm flipV="1">
            <a:off x="3873674" y="1412775"/>
            <a:ext cx="216024" cy="1585"/>
          </a:xfrm>
          <a:prstGeom prst="line">
            <a:avLst/>
          </a:prstGeom>
          <a:noFill/>
          <a:ln w="76320" cap="sq">
            <a:solidFill>
              <a:srgbClr val="FF99CC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8" name="Line 6"/>
          <p:cNvSpPr>
            <a:spLocks noChangeShapeType="1"/>
          </p:cNvSpPr>
          <p:nvPr/>
        </p:nvSpPr>
        <p:spPr bwMode="auto">
          <a:xfrm flipH="1">
            <a:off x="5961906" y="1421149"/>
            <a:ext cx="1152128" cy="6000"/>
          </a:xfrm>
          <a:prstGeom prst="line">
            <a:avLst/>
          </a:prstGeom>
          <a:noFill/>
          <a:ln w="76320" cap="sq">
            <a:solidFill>
              <a:srgbClr val="009973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8199" name="Line 7"/>
          <p:cNvSpPr>
            <a:spLocks noChangeShapeType="1"/>
          </p:cNvSpPr>
          <p:nvPr/>
        </p:nvSpPr>
        <p:spPr bwMode="auto">
          <a:xfrm>
            <a:off x="6525430" y="1571612"/>
            <a:ext cx="869173" cy="11102"/>
          </a:xfrm>
          <a:prstGeom prst="line">
            <a:avLst/>
          </a:prstGeom>
          <a:noFill/>
          <a:ln w="76320" cap="sq">
            <a:solidFill>
              <a:srgbClr val="FFC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4402138"/>
            <a:ext cx="1327150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5175" y="2055813"/>
            <a:ext cx="1327150" cy="24558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8202" name="Text Box 10"/>
          <p:cNvSpPr txBox="1">
            <a:spLocks noChangeArrowheads="1"/>
          </p:cNvSpPr>
          <p:nvPr/>
        </p:nvSpPr>
        <p:spPr bwMode="auto">
          <a:xfrm>
            <a:off x="310324" y="1714488"/>
            <a:ext cx="5462589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b="1" dirty="0">
                <a:solidFill>
                  <a:srgbClr val="4BACC6"/>
                </a:solidFill>
                <a:latin typeface="Calibri" pitchFamily="32" charset="0"/>
                <a:ea typeface="MS PGothic" pitchFamily="32" charset="-128"/>
              </a:rPr>
              <a:t>1</a:t>
            </a:r>
            <a:r>
              <a:rPr lang="fr-FR" altLang="fr-FR" sz="2200" b="1" baseline="30000" dirty="0">
                <a:solidFill>
                  <a:srgbClr val="4BACC6"/>
                </a:solidFill>
                <a:latin typeface="Calibri" pitchFamily="32" charset="0"/>
                <a:ea typeface="MS PGothic" pitchFamily="32" charset="-128"/>
              </a:rPr>
              <a:t>ère </a:t>
            </a:r>
            <a:r>
              <a:rPr lang="fr-FR" altLang="fr-FR" sz="2200" b="1" dirty="0">
                <a:solidFill>
                  <a:srgbClr val="4BACC6"/>
                </a:solidFill>
                <a:latin typeface="Calibri" pitchFamily="32" charset="0"/>
                <a:ea typeface="MS PGothic" pitchFamily="32" charset="-128"/>
              </a:rPr>
              <a:t>étape - du 20 janvier au 29 mars -</a:t>
            </a:r>
          </a:p>
          <a:p>
            <a:pPr>
              <a:buClrTx/>
              <a:buFontTx/>
              <a:buNone/>
            </a:pPr>
            <a:r>
              <a:rPr lang="fr-FR" altLang="fr-FR" sz="22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Inscription et saisie des candidatures </a:t>
            </a:r>
          </a:p>
        </p:txBody>
      </p:sp>
      <p:sp>
        <p:nvSpPr>
          <p:cNvPr id="8203" name="Text Box 11"/>
          <p:cNvSpPr txBox="1">
            <a:spLocks noChangeArrowheads="1"/>
          </p:cNvSpPr>
          <p:nvPr/>
        </p:nvSpPr>
        <p:spPr bwMode="auto">
          <a:xfrm>
            <a:off x="310324" y="2428868"/>
            <a:ext cx="8358246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b="1" dirty="0">
                <a:solidFill>
                  <a:srgbClr val="FF6699"/>
                </a:solidFill>
                <a:latin typeface="Calibri" pitchFamily="32" charset="0"/>
                <a:ea typeface="MS PGothic" pitchFamily="32" charset="-128"/>
              </a:rPr>
              <a:t>2</a:t>
            </a:r>
            <a:r>
              <a:rPr lang="fr-FR" altLang="fr-FR" sz="2200" b="1" baseline="30000" dirty="0">
                <a:solidFill>
                  <a:srgbClr val="FF6699"/>
                </a:solidFill>
                <a:latin typeface="Calibri" pitchFamily="32" charset="0"/>
                <a:ea typeface="MS PGothic" pitchFamily="32" charset="-128"/>
              </a:rPr>
              <a:t>ème</a:t>
            </a:r>
            <a:r>
              <a:rPr lang="fr-FR" altLang="fr-FR" sz="2200" b="1" dirty="0">
                <a:solidFill>
                  <a:srgbClr val="FF6699"/>
                </a:solidFill>
                <a:latin typeface="Calibri" pitchFamily="32" charset="0"/>
                <a:ea typeface="MS PGothic" pitchFamily="32" charset="-128"/>
              </a:rPr>
              <a:t> étape – du 30 mars au 07 avril -</a:t>
            </a:r>
          </a:p>
          <a:p>
            <a:pPr>
              <a:buClrTx/>
              <a:buFontTx/>
              <a:buNone/>
            </a:pPr>
            <a:r>
              <a:rPr lang="fr-FR" altLang="fr-FR" sz="22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Finalisations des demandes, Envois des documents -Fiche(s) Avenir</a:t>
            </a:r>
          </a:p>
        </p:txBody>
      </p:sp>
      <p:sp>
        <p:nvSpPr>
          <p:cNvPr id="8204" name="Text Box 12"/>
          <p:cNvSpPr txBox="1">
            <a:spLocks noChangeArrowheads="1"/>
          </p:cNvSpPr>
          <p:nvPr/>
        </p:nvSpPr>
        <p:spPr bwMode="auto">
          <a:xfrm>
            <a:off x="392196" y="3283744"/>
            <a:ext cx="8358246" cy="14487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b="1" dirty="0">
                <a:solidFill>
                  <a:srgbClr val="009973"/>
                </a:solidFill>
                <a:latin typeface="Calibri" pitchFamily="32" charset="0"/>
                <a:ea typeface="MS PGothic" pitchFamily="32" charset="-128"/>
              </a:rPr>
              <a:t>3</a:t>
            </a:r>
            <a:r>
              <a:rPr lang="fr-FR" altLang="fr-FR" sz="2200" b="1" baseline="30000" dirty="0">
                <a:solidFill>
                  <a:srgbClr val="009973"/>
                </a:solidFill>
                <a:latin typeface="Calibri" pitchFamily="32" charset="0"/>
                <a:ea typeface="MS PGothic" pitchFamily="32" charset="-128"/>
              </a:rPr>
              <a:t>ème</a:t>
            </a:r>
            <a:r>
              <a:rPr lang="fr-FR" altLang="fr-FR" sz="2200" b="1" dirty="0">
                <a:solidFill>
                  <a:srgbClr val="009973"/>
                </a:solidFill>
                <a:latin typeface="Calibri" pitchFamily="32" charset="0"/>
                <a:ea typeface="MS PGothic" pitchFamily="32" charset="-128"/>
              </a:rPr>
              <a:t> étape –Du 02 Juin au 15 Juillet -</a:t>
            </a:r>
          </a:p>
          <a:p>
            <a:pPr>
              <a:buClrTx/>
              <a:buFontTx/>
              <a:buNone/>
            </a:pPr>
            <a:r>
              <a:rPr lang="fr-FR" altLang="fr-FR" sz="22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Phase principale -Résultats et réponses                                                                             </a:t>
            </a:r>
            <a:r>
              <a:rPr lang="fr-FR" altLang="fr-FR" sz="2200" i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Suspension de la procédure pendant les épreuves écrites du bac (mi-juin)- </a:t>
            </a:r>
          </a:p>
        </p:txBody>
      </p:sp>
      <p:sp>
        <p:nvSpPr>
          <p:cNvPr id="8205" name="Text Box 13"/>
          <p:cNvSpPr txBox="1">
            <a:spLocks noChangeArrowheads="1"/>
          </p:cNvSpPr>
          <p:nvPr/>
        </p:nvSpPr>
        <p:spPr bwMode="auto">
          <a:xfrm>
            <a:off x="381762" y="4878524"/>
            <a:ext cx="7816088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b="1" dirty="0">
                <a:solidFill>
                  <a:srgbClr val="FFC000"/>
                </a:solidFill>
                <a:latin typeface="Calibri" pitchFamily="32" charset="0"/>
                <a:ea typeface="MS PGothic" pitchFamily="32" charset="-128"/>
              </a:rPr>
              <a:t>4</a:t>
            </a:r>
            <a:r>
              <a:rPr lang="fr-FR" altLang="fr-FR" sz="2200" b="1" baseline="30000" dirty="0">
                <a:solidFill>
                  <a:srgbClr val="FFC000"/>
                </a:solidFill>
                <a:latin typeface="Calibri" pitchFamily="32" charset="0"/>
                <a:ea typeface="MS PGothic" pitchFamily="32" charset="-128"/>
              </a:rPr>
              <a:t>ème</a:t>
            </a:r>
            <a:r>
              <a:rPr lang="fr-FR" altLang="fr-FR" sz="2200" b="1" dirty="0">
                <a:solidFill>
                  <a:srgbClr val="FFC000"/>
                </a:solidFill>
                <a:latin typeface="Calibri" pitchFamily="32" charset="0"/>
                <a:ea typeface="MS PGothic" pitchFamily="32" charset="-128"/>
              </a:rPr>
              <a:t> étape – </a:t>
            </a:r>
          </a:p>
          <a:p>
            <a:pPr>
              <a:buClrTx/>
              <a:buFontTx/>
              <a:buNone/>
            </a:pPr>
            <a:r>
              <a:rPr lang="fr-FR" altLang="fr-FR" sz="22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Inscription administrative dans l’établissement d’accueil</a:t>
            </a:r>
          </a:p>
        </p:txBody>
      </p:sp>
      <p:sp>
        <p:nvSpPr>
          <p:cNvPr id="8206" name="WordArt 14"/>
          <p:cNvSpPr>
            <a:spLocks noChangeArrowheads="1" noChangeShapeType="1" noTextEdit="1"/>
          </p:cNvSpPr>
          <p:nvPr/>
        </p:nvSpPr>
        <p:spPr bwMode="auto">
          <a:xfrm>
            <a:off x="-31750" y="26988"/>
            <a:ext cx="1745184" cy="7826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 dirty="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8211" name="WordArt 19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381762" y="5740103"/>
            <a:ext cx="8179842" cy="771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>
              <a:buClrTx/>
              <a:buFontTx/>
              <a:buNone/>
            </a:pPr>
            <a:r>
              <a:rPr lang="fr-FR" altLang="fr-FR" sz="2200" b="1" dirty="0">
                <a:solidFill>
                  <a:srgbClr val="7030A0"/>
                </a:solidFill>
                <a:latin typeface="Calibri" pitchFamily="32" charset="0"/>
                <a:ea typeface="MS PGothic" pitchFamily="32" charset="-128"/>
              </a:rPr>
              <a:t>Étape de la phase complémentaire – 23 juin au 16 septembre</a:t>
            </a:r>
          </a:p>
          <a:p>
            <a:pPr>
              <a:buClrTx/>
              <a:buFontTx/>
              <a:buNone/>
            </a:pPr>
            <a:r>
              <a:rPr lang="fr-FR" altLang="fr-FR" sz="22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Inscription et saisie des candidatures sur places vacantes</a:t>
            </a:r>
          </a:p>
        </p:txBody>
      </p:sp>
      <p:sp>
        <p:nvSpPr>
          <p:cNvPr id="24" name="Line 7"/>
          <p:cNvSpPr>
            <a:spLocks noChangeShapeType="1"/>
          </p:cNvSpPr>
          <p:nvPr/>
        </p:nvSpPr>
        <p:spPr bwMode="auto">
          <a:xfrm>
            <a:off x="6609978" y="1271588"/>
            <a:ext cx="2448272" cy="20650"/>
          </a:xfrm>
          <a:prstGeom prst="line">
            <a:avLst/>
          </a:prstGeom>
          <a:ln w="76200">
            <a:solidFill>
              <a:srgbClr val="7030A0"/>
            </a:solidFill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  <p:txBody>
          <a:bodyPr/>
          <a:lstStyle/>
          <a:p>
            <a:endParaRPr lang="fr-FR" dirty="0">
              <a:ln>
                <a:solidFill>
                  <a:srgbClr val="7030A0"/>
                </a:solidFill>
              </a:ln>
              <a:solidFill>
                <a:srgbClr val="660066"/>
              </a:solidFill>
            </a:endParaRPr>
          </a:p>
        </p:txBody>
      </p:sp>
      <p:pic>
        <p:nvPicPr>
          <p:cNvPr id="3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7114034" y="1677617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1536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7" dur="2000"/>
                                        <p:tgtEl>
                                          <p:spTgt spid="8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 additive="repl">
                                        <p:cTn id="10" dur="2000"/>
                                        <p:tgtEl>
                                          <p:spTgt spid="8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3" dur="2000"/>
                                        <p:tgtEl>
                                          <p:spTgt spid="8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6" dur="2000"/>
                                        <p:tgtEl>
                                          <p:spTgt spid="8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9" dur="2000"/>
                                        <p:tgtEl>
                                          <p:spTgt spid="8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3" dur="92120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26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27" dur="2000" fill="hold"/>
                                        <p:tgtEl>
                                          <p:spTgt spid="82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0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1" dur="2000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4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5" dur="2000" fill="hold"/>
                                        <p:tgtEl>
                                          <p:spTgt spid="82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38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39" dur="2000" fill="hold"/>
                                        <p:tgtEl>
                                          <p:spTgt spid="81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2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3" dur="2000" fill="hold"/>
                                        <p:tgtEl>
                                          <p:spTgt spid="8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46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47" dur="2000" fill="hold"/>
                                        <p:tgtEl>
                                          <p:spTgt spid="81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8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0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1" dur="2000" fill="hold"/>
                                        <p:tgtEl>
                                          <p:spTgt spid="82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2000" fill="hold"/>
                                        <p:tgtEl>
                                          <p:spTgt spid="81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" presetClass="entr" presetSubtype="8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58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59" dur="2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repl">
                                        <p:cTn id="62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0-#ppt_w/2"/>
                                          </p:val>
                                        </p:tav>
                                        <p:tav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repl">
                                        <p:cTn id="63" dur="2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  <p:tav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6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8196" grpId="0" animBg="1"/>
      <p:bldP spid="8197" grpId="0" animBg="1"/>
      <p:bldP spid="8198" grpId="0" animBg="1"/>
      <p:bldP spid="8199" grpId="0" animBg="1"/>
      <p:bldP spid="8206" grpId="0" animBg="1"/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Text Box 1"/>
          <p:cNvSpPr txBox="1">
            <a:spLocks noChangeArrowheads="1"/>
          </p:cNvSpPr>
          <p:nvPr/>
        </p:nvSpPr>
        <p:spPr bwMode="auto">
          <a:xfrm>
            <a:off x="0" y="0"/>
            <a:ext cx="9906000" cy="1125538"/>
          </a:xfrm>
          <a:prstGeom prst="rect">
            <a:avLst/>
          </a:prstGeom>
          <a:solidFill>
            <a:srgbClr val="66A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400" b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1</a:t>
            </a:r>
            <a:r>
              <a:rPr lang="fr-FR" altLang="fr-FR" sz="4400" b="1" baseline="3000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ère </a:t>
            </a:r>
            <a:r>
              <a:rPr lang="fr-FR" altLang="fr-FR" sz="4400" b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étape</a:t>
            </a:r>
          </a:p>
          <a:p>
            <a:pPr algn="ctr">
              <a:buClrTx/>
              <a:buFontTx/>
              <a:buNone/>
            </a:pPr>
            <a:r>
              <a:rPr lang="fr-FR" altLang="fr-FR" sz="2600" b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Inscription, Saisie des vœux</a:t>
            </a:r>
          </a:p>
        </p:txBody>
      </p:sp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255324" y="1694937"/>
            <a:ext cx="9536112" cy="2376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252538" indent="-3349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3000" b="1" dirty="0">
                <a:solidFill>
                  <a:srgbClr val="4BACC6"/>
                </a:solidFill>
                <a:latin typeface="Calibri" pitchFamily="32" charset="0"/>
                <a:ea typeface="MS PGothic" pitchFamily="32" charset="-128"/>
              </a:rPr>
              <a:t>- Du 20 janvier au </a:t>
            </a:r>
            <a:r>
              <a:rPr lang="fr-FR" altLang="fr-FR" sz="3000" b="1" dirty="0">
                <a:solidFill>
                  <a:srgbClr val="00B0F0"/>
                </a:solidFill>
                <a:latin typeface="Calibri" pitchFamily="32" charset="0"/>
                <a:ea typeface="MS PGothic" pitchFamily="32" charset="-128"/>
              </a:rPr>
              <a:t>29 mars </a:t>
            </a:r>
            <a:r>
              <a:rPr lang="fr-FR" altLang="fr-FR" sz="3000" b="1" dirty="0">
                <a:solidFill>
                  <a:srgbClr val="00CCCC"/>
                </a:solidFill>
                <a:latin typeface="Calibri" pitchFamily="32" charset="0"/>
                <a:ea typeface="MS PGothic" pitchFamily="32" charset="-128"/>
              </a:rPr>
              <a:t>-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       </a:t>
            </a:r>
            <a:r>
              <a:rPr lang="fr-FR" altLang="fr-FR" sz="20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Créer son dossier </a:t>
            </a: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en indiquant son :</a:t>
            </a:r>
            <a:b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</a:b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    -</a:t>
            </a:r>
            <a:r>
              <a:rPr lang="fr-FR" altLang="fr-FR" sz="20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Adresse mail</a:t>
            </a: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, celle des parents éventuellement.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   -Numéro </a:t>
            </a:r>
            <a:r>
              <a:rPr lang="fr-FR" altLang="fr-FR" sz="20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I.N.E. </a:t>
            </a: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(</a:t>
            </a:r>
            <a:r>
              <a:rPr lang="fr-FR" altLang="fr-FR" sz="2000" dirty="0" err="1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Pronotes</a:t>
            </a: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)</a:t>
            </a:r>
          </a:p>
          <a:p>
            <a:pPr>
              <a:spcBef>
                <a:spcPts val="400"/>
              </a:spcBef>
              <a:buClrTx/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+ </a:t>
            </a:r>
            <a:r>
              <a:rPr lang="fr-FR" altLang="fr-FR" sz="20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Vérifiez les informations pré-remplies</a:t>
            </a:r>
          </a:p>
          <a:p>
            <a:pPr>
              <a:spcBef>
                <a:spcPts val="400"/>
              </a:spcBef>
              <a:buClrTx/>
              <a:buSzTx/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+ </a:t>
            </a:r>
            <a:r>
              <a:rPr lang="fr-FR" altLang="fr-FR" sz="20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Renseigner la rubrique </a:t>
            </a:r>
            <a:r>
              <a:rPr lang="fr-FR" altLang="fr-FR" sz="2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« Mes activités et centres d'intérêts » (non obligatoire)</a:t>
            </a:r>
          </a:p>
          <a:p>
            <a:pPr>
              <a:spcBef>
                <a:spcPts val="40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endParaRPr lang="fr-FR" altLang="fr-FR" sz="20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fr-FR" altLang="fr-FR" sz="24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fr-FR" altLang="fr-FR" sz="24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spcBef>
                <a:spcPts val="400"/>
              </a:spcBef>
              <a:buClrTx/>
              <a:buFontTx/>
              <a:buNone/>
            </a:pPr>
            <a:endParaRPr lang="fr-FR" altLang="fr-FR" sz="24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 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52765"/>
          <a:stretch>
            <a:fillRect/>
          </a:stretch>
        </p:blipFill>
        <p:spPr bwMode="auto">
          <a:xfrm>
            <a:off x="1588" y="1079500"/>
            <a:ext cx="9906000" cy="620713"/>
          </a:xfrm>
          <a:prstGeom prst="rect">
            <a:avLst/>
          </a:prstGeom>
          <a:solidFill>
            <a:srgbClr val="B0CCB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9220" name="Line 4"/>
          <p:cNvSpPr>
            <a:spLocks noChangeShapeType="1"/>
          </p:cNvSpPr>
          <p:nvPr/>
        </p:nvSpPr>
        <p:spPr bwMode="auto">
          <a:xfrm>
            <a:off x="1857375" y="1484313"/>
            <a:ext cx="1512888" cy="1587"/>
          </a:xfrm>
          <a:prstGeom prst="line">
            <a:avLst/>
          </a:prstGeom>
          <a:noFill/>
          <a:ln w="76320" cap="sq">
            <a:solidFill>
              <a:srgbClr val="66A7B9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/>
          <a:lstStyle/>
          <a:p>
            <a:endParaRPr lang="fr-FR"/>
          </a:p>
        </p:txBody>
      </p:sp>
      <p:sp>
        <p:nvSpPr>
          <p:cNvPr id="9221" name="WordArt 5"/>
          <p:cNvSpPr>
            <a:spLocks noChangeArrowheads="1" noChangeShapeType="1" noTextEdit="1"/>
          </p:cNvSpPr>
          <p:nvPr/>
        </p:nvSpPr>
        <p:spPr bwMode="auto">
          <a:xfrm>
            <a:off x="268288" y="150813"/>
            <a:ext cx="1454150" cy="782637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sup</a:t>
            </a:r>
          </a:p>
        </p:txBody>
      </p:sp>
      <p:sp>
        <p:nvSpPr>
          <p:cNvPr id="9222" name="Oval 6"/>
          <p:cNvSpPr>
            <a:spLocks noChangeArrowheads="1"/>
          </p:cNvSpPr>
          <p:nvPr/>
        </p:nvSpPr>
        <p:spPr bwMode="auto">
          <a:xfrm>
            <a:off x="255324" y="2252202"/>
            <a:ext cx="495300" cy="457200"/>
          </a:xfrm>
          <a:prstGeom prst="ellipse">
            <a:avLst/>
          </a:prstGeom>
          <a:solidFill>
            <a:srgbClr val="66A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3200" dirty="0">
                <a:latin typeface="Cambria" pitchFamily="16" charset="0"/>
              </a:rPr>
              <a:t>1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360079" y="4149080"/>
            <a:ext cx="9293225" cy="936625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3333CC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1252538" indent="-334963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buClrTx/>
              <a:buFontTx/>
              <a:buNone/>
            </a:pPr>
            <a:r>
              <a:rPr lang="fr-FR" altLang="fr-FR" sz="2000" b="1" dirty="0">
                <a:solidFill>
                  <a:srgbClr val="000000"/>
                </a:solidFill>
              </a:rPr>
              <a:t> </a:t>
            </a:r>
            <a:r>
              <a:rPr lang="fr-FR" altLang="fr-FR" sz="2000" dirty="0">
                <a:solidFill>
                  <a:srgbClr val="000000"/>
                </a:solidFill>
              </a:rPr>
              <a:t>Attribution d’un </a:t>
            </a:r>
            <a:r>
              <a:rPr lang="fr-FR" altLang="fr-FR" sz="2000" b="1" dirty="0">
                <a:solidFill>
                  <a:srgbClr val="000000"/>
                </a:solidFill>
              </a:rPr>
              <a:t>numéro d’identifiant</a:t>
            </a:r>
            <a:r>
              <a:rPr lang="fr-FR" altLang="fr-FR" sz="2000" dirty="0">
                <a:solidFill>
                  <a:srgbClr val="000000"/>
                </a:solidFill>
              </a:rPr>
              <a:t>, à vous de définir votre </a:t>
            </a:r>
            <a:r>
              <a:rPr lang="fr-FR" altLang="fr-FR" sz="2000" b="1" dirty="0">
                <a:solidFill>
                  <a:srgbClr val="000000"/>
                </a:solidFill>
              </a:rPr>
              <a:t>mot de passe</a:t>
            </a:r>
            <a:r>
              <a:rPr lang="fr-FR" altLang="fr-FR" sz="2000" dirty="0">
                <a:solidFill>
                  <a:srgbClr val="000000"/>
                </a:solidFill>
              </a:rPr>
              <a:t>.</a:t>
            </a:r>
          </a:p>
          <a:p>
            <a:pPr algn="just">
              <a:buClrTx/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</a:rPr>
              <a:t> Récupérez votre numéro d’activation </a:t>
            </a:r>
            <a:r>
              <a:rPr lang="fr-FR" altLang="fr-FR" sz="2000" b="1" dirty="0">
                <a:solidFill>
                  <a:srgbClr val="000000"/>
                </a:solidFill>
              </a:rPr>
              <a:t>avant de vous déconnecter </a:t>
            </a:r>
            <a:r>
              <a:rPr lang="fr-FR" altLang="fr-FR" sz="2000" dirty="0">
                <a:solidFill>
                  <a:srgbClr val="000000"/>
                </a:solidFill>
              </a:rPr>
              <a:t>de la plateforme </a:t>
            </a:r>
            <a:r>
              <a:rPr lang="fr-FR" altLang="fr-FR" sz="2000" dirty="0">
                <a:solidFill>
                  <a:srgbClr val="FF0000"/>
                </a:solidFill>
              </a:rPr>
              <a:t>!!!</a:t>
            </a:r>
          </a:p>
          <a:p>
            <a:pPr lvl="2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endParaRPr lang="fr-FR" altLang="fr-FR" sz="2400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  <a:p>
            <a:pPr>
              <a:buClrTx/>
              <a:buFontTx/>
              <a:buNone/>
            </a:pPr>
            <a:endParaRPr lang="fr-FR" altLang="fr-FR" sz="2400" b="1" dirty="0">
              <a:solidFill>
                <a:srgbClr val="000000"/>
              </a:solidFill>
              <a:latin typeface="Calibri" pitchFamily="32" charset="0"/>
              <a:ea typeface="MS PGothic" pitchFamily="32" charset="-128"/>
            </a:endParaRPr>
          </a:p>
        </p:txBody>
      </p:sp>
      <p:sp>
        <p:nvSpPr>
          <p:cNvPr id="9224" name="Text Box 8"/>
          <p:cNvSpPr txBox="1">
            <a:spLocks noChangeArrowheads="1"/>
          </p:cNvSpPr>
          <p:nvPr/>
        </p:nvSpPr>
        <p:spPr bwMode="auto">
          <a:xfrm>
            <a:off x="268288" y="5229225"/>
            <a:ext cx="9293225" cy="1577997"/>
          </a:xfrm>
          <a:prstGeom prst="rect">
            <a:avLst/>
          </a:prstGeom>
          <a:solidFill>
            <a:srgbClr val="FFFFFF"/>
          </a:solidFill>
          <a:ln w="25560" cap="sq">
            <a:solidFill>
              <a:srgbClr val="00CC99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 marL="271463" indent="-227013"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271463" algn="l"/>
                <a:tab pos="719138" algn="l"/>
                <a:tab pos="1168400" algn="l"/>
                <a:tab pos="1617663" algn="l"/>
                <a:tab pos="2066925" algn="l"/>
                <a:tab pos="2516188" algn="l"/>
                <a:tab pos="2965450" algn="l"/>
                <a:tab pos="3414713" algn="l"/>
                <a:tab pos="3863975" algn="l"/>
                <a:tab pos="4313238" algn="l"/>
                <a:tab pos="4762500" algn="l"/>
                <a:tab pos="5211763" algn="l"/>
                <a:tab pos="5661025" algn="l"/>
                <a:tab pos="6110288" algn="l"/>
                <a:tab pos="6559550" algn="l"/>
                <a:tab pos="7008813" algn="l"/>
                <a:tab pos="7458075" algn="l"/>
                <a:tab pos="7907338" algn="l"/>
                <a:tab pos="8356600" algn="l"/>
                <a:tab pos="8805863" algn="l"/>
                <a:tab pos="925512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lvl="2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Pour une demande de bourse, caution locative, une recherche de logement étudiant,…</a:t>
            </a:r>
          </a:p>
          <a:p>
            <a:pPr lvl="2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(D.S.E. avant le </a:t>
            </a:r>
            <a:r>
              <a:rPr lang="fr-FR" altLang="fr-FR" sz="2400" dirty="0">
                <a:solidFill>
                  <a:srgbClr val="FF0000"/>
                </a:solidFill>
                <a:latin typeface="Calibri" pitchFamily="32" charset="0"/>
                <a:ea typeface="MS PGothic" pitchFamily="32" charset="-128"/>
              </a:rPr>
              <a:t>15 Mai </a:t>
            </a:r>
            <a:r>
              <a:rPr lang="fr-FR" altLang="fr-FR" sz="2400" dirty="0">
                <a:solidFill>
                  <a:schemeClr val="tx1">
                    <a:lumMod val="85000"/>
                    <a:lumOff val="15000"/>
                  </a:schemeClr>
                </a:solidFill>
                <a:latin typeface="Calibri" pitchFamily="32" charset="0"/>
                <a:ea typeface="MS PGothic" pitchFamily="32" charset="-128"/>
              </a:rPr>
              <a:t>2022</a:t>
            </a:r>
            <a: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)</a:t>
            </a:r>
          </a:p>
          <a:p>
            <a:pPr lvl="2" algn="ctr">
              <a:lnSpc>
                <a:spcPct val="90000"/>
              </a:lnSpc>
              <a:spcBef>
                <a:spcPts val="600"/>
              </a:spcBef>
              <a:buClrTx/>
              <a:buFontTx/>
              <a:buNone/>
            </a:pPr>
            <a:r>
              <a:rPr lang="fr-FR" altLang="fr-FR" sz="24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www.messervices.etudiant.gouv.fr</a:t>
            </a: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194154" y="150813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slow" advTm="512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500"/>
                                        <p:tgtEl>
                                          <p:spTgt spid="92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0" dur="500"/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3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" dur="6443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0" dur="3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 additive="repl">
                                        <p:cTn id="23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 additive="repl">
                                        <p:cTn id="26" dur="30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4430"/>
                            </p:stCondLst>
                            <p:childTnLst>
                              <p:par>
                                <p:cTn id="2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20" grpId="0" animBg="1"/>
      <p:bldP spid="9224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5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Text Box 1"/>
          <p:cNvSpPr txBox="1">
            <a:spLocks noChangeArrowheads="1"/>
          </p:cNvSpPr>
          <p:nvPr/>
        </p:nvSpPr>
        <p:spPr bwMode="auto">
          <a:xfrm>
            <a:off x="0" y="1177424"/>
            <a:ext cx="9804400" cy="5634492"/>
          </a:xfrm>
          <a:prstGeom prst="rect">
            <a:avLst/>
          </a:prstGeom>
          <a:noFill/>
          <a:ln w="9360" cap="sq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fr-FR" altLang="fr-FR" sz="2200" b="1" dirty="0">
                <a:solidFill>
                  <a:srgbClr val="000000"/>
                </a:solidFill>
              </a:rPr>
              <a:t>Saisie de l’ensemble des vœux de formation post-bac.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fr-FR" altLang="fr-FR" sz="2200" b="1" dirty="0">
                <a:solidFill>
                  <a:srgbClr val="000000"/>
                </a:solidFill>
              </a:rPr>
              <a:t> </a:t>
            </a:r>
            <a:r>
              <a:rPr lang="fr-FR" altLang="fr-FR" sz="2000" dirty="0">
                <a:solidFill>
                  <a:srgbClr val="000000"/>
                </a:solidFill>
              </a:rPr>
              <a:t>Conseil : ne pas faire qu’un vœu et diversifier les établissements 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fr-FR" altLang="fr-FR" sz="2200" b="1" u="sng" dirty="0">
                <a:solidFill>
                  <a:srgbClr val="000000"/>
                </a:solidFill>
              </a:rPr>
              <a:t>10 vœux (type de formation) maximum sous statut étudiant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fr-FR" altLang="fr-FR" sz="2200" b="1" dirty="0">
                <a:solidFill>
                  <a:srgbClr val="000000"/>
                </a:solidFill>
              </a:rPr>
              <a:t>        + </a:t>
            </a:r>
            <a:r>
              <a:rPr lang="fr-FR" altLang="fr-FR" sz="2200" b="1" u="sng" dirty="0">
                <a:solidFill>
                  <a:srgbClr val="000000"/>
                </a:solidFill>
              </a:rPr>
              <a:t>éventuellement, 10 vœux (type de formation) maximum par apprentissage.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fr-FR" altLang="fr-FR" sz="2200" dirty="0">
                <a:solidFill>
                  <a:srgbClr val="000000"/>
                </a:solidFill>
              </a:rPr>
              <a:t>Possibilité de demander un vœux dans plusieurs établissements (sous-vœu). Je peux formuler 10 sous-vœux max par type de formation. Au total, pour l’ensemble de mes vœux, je peux formuler 20 sous-vœux maximum.</a:t>
            </a:r>
          </a:p>
          <a:p>
            <a:pPr>
              <a:lnSpc>
                <a:spcPct val="150000"/>
              </a:lnSpc>
              <a:buClrTx/>
              <a:buFontTx/>
              <a:buNone/>
            </a:pPr>
            <a:r>
              <a:rPr lang="fr-FR" altLang="fr-FR" sz="2200" dirty="0">
                <a:solidFill>
                  <a:srgbClr val="000000"/>
                </a:solidFill>
              </a:rPr>
              <a:t>Je </a:t>
            </a:r>
            <a:r>
              <a:rPr lang="fr-FR" altLang="fr-FR" sz="2200" b="1" dirty="0">
                <a:solidFill>
                  <a:srgbClr val="000000"/>
                </a:solidFill>
              </a:rPr>
              <a:t>motive </a:t>
            </a:r>
            <a:r>
              <a:rPr lang="fr-FR" altLang="fr-FR" sz="2200" dirty="0">
                <a:solidFill>
                  <a:srgbClr val="000000"/>
                </a:solidFill>
              </a:rPr>
              <a:t>chacun de mes vœux…. (Onglet « Projet de formation motivé ») ...et   je les </a:t>
            </a:r>
            <a:r>
              <a:rPr lang="fr-FR" altLang="fr-FR" sz="2200" b="1" dirty="0">
                <a:solidFill>
                  <a:srgbClr val="000000"/>
                </a:solidFill>
              </a:rPr>
              <a:t>valide</a:t>
            </a:r>
            <a:r>
              <a:rPr lang="fr-FR" altLang="fr-FR" sz="2200" dirty="0">
                <a:solidFill>
                  <a:srgbClr val="000000"/>
                </a:solidFill>
              </a:rPr>
              <a:t> (confirmation) un par un !</a:t>
            </a:r>
          </a:p>
          <a:p>
            <a:pPr algn="just">
              <a:lnSpc>
                <a:spcPct val="150000"/>
              </a:lnSpc>
              <a:buClrTx/>
              <a:buFontTx/>
              <a:buNone/>
            </a:pPr>
            <a:r>
              <a:rPr lang="fr-FR" altLang="fr-FR" sz="2000" dirty="0">
                <a:solidFill>
                  <a:srgbClr val="000000"/>
                </a:solidFill>
              </a:rPr>
              <a:t>Conseil : Noter l’ordre de mes vœux dans la rubrique « Mes préférences »</a:t>
            </a:r>
          </a:p>
        </p:txBody>
      </p:sp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0" y="0"/>
            <a:ext cx="9906000" cy="1196975"/>
          </a:xfrm>
          <a:prstGeom prst="rect">
            <a:avLst/>
          </a:prstGeom>
          <a:solidFill>
            <a:srgbClr val="66A7B9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  <a:tab pos="8985250" algn="l"/>
                <a:tab pos="9434513" algn="l"/>
                <a:tab pos="9883775" algn="l"/>
              </a:tabLst>
              <a:defRPr sz="1500">
                <a:solidFill>
                  <a:srgbClr val="FFFFFF"/>
                </a:solidFill>
                <a:latin typeface="Arial" charset="0"/>
                <a:ea typeface="Lucida Sans Unicode" pitchFamily="32" charset="0"/>
                <a:cs typeface="Lucida Sans Unicode" pitchFamily="32" charset="0"/>
              </a:defRPr>
            </a:lvl9pPr>
          </a:lstStyle>
          <a:p>
            <a:pPr algn="ctr">
              <a:buClrTx/>
              <a:buFontTx/>
              <a:buNone/>
            </a:pPr>
            <a:r>
              <a:rPr lang="fr-FR" altLang="fr-FR" sz="44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                1</a:t>
            </a:r>
            <a:r>
              <a:rPr lang="fr-FR" altLang="fr-FR" sz="4400" b="1" baseline="30000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ère </a:t>
            </a:r>
            <a:r>
              <a:rPr lang="fr-FR" altLang="fr-FR" sz="44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étape – </a:t>
            </a:r>
            <a:r>
              <a:rPr lang="fr-FR" altLang="fr-FR" sz="36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Du 20 Janvier au 29 mars </a:t>
            </a:r>
            <a:r>
              <a:rPr lang="fr-FR" altLang="fr-FR" sz="3600" b="1" dirty="0">
                <a:solidFill>
                  <a:srgbClr val="C00000"/>
                </a:solidFill>
                <a:latin typeface="Calibri" pitchFamily="32" charset="0"/>
                <a:ea typeface="MS PGothic" pitchFamily="32" charset="-128"/>
              </a:rPr>
              <a:t>23 heures 59 </a:t>
            </a:r>
            <a:r>
              <a:rPr lang="fr-FR" altLang="fr-FR" sz="3600" b="1" dirty="0">
                <a:solidFill>
                  <a:srgbClr val="000000"/>
                </a:solidFill>
                <a:latin typeface="Calibri" pitchFamily="32" charset="0"/>
                <a:ea typeface="MS PGothic" pitchFamily="32" charset="-128"/>
              </a:rPr>
              <a:t>! </a:t>
            </a: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2724472"/>
            <a:ext cx="705322" cy="583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0244" name="WordArt 4"/>
          <p:cNvSpPr>
            <a:spLocks noChangeArrowheads="1" noChangeShapeType="1" noTextEdit="1"/>
          </p:cNvSpPr>
          <p:nvPr/>
        </p:nvSpPr>
        <p:spPr bwMode="auto">
          <a:xfrm>
            <a:off x="0" y="0"/>
            <a:ext cx="1929458" cy="60007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48861"/>
              </a:avLst>
            </a:prstTxWarp>
          </a:bodyPr>
          <a:lstStyle/>
          <a:p>
            <a:pPr algn="ctr"/>
            <a:r>
              <a:rPr lang="fr-FR" kern="10" dirty="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0070C0"/>
                </a:solidFill>
                <a:latin typeface="Impact"/>
              </a:rPr>
              <a:t>Parcours  sup</a:t>
            </a:r>
          </a:p>
        </p:txBody>
      </p:sp>
      <p:sp>
        <p:nvSpPr>
          <p:cNvPr id="10245" name="WordArt 5"/>
          <p:cNvSpPr>
            <a:spLocks noChangeArrowheads="1" noChangeShapeType="1" noTextEdit="1"/>
          </p:cNvSpPr>
          <p:nvPr/>
        </p:nvSpPr>
        <p:spPr bwMode="auto">
          <a:xfrm>
            <a:off x="7832725" y="6669088"/>
            <a:ext cx="1971675" cy="136525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fr-FR" b="1" kern="10">
                <a:ln w="9360" cap="sq">
                  <a:solidFill>
                    <a:srgbClr val="660033"/>
                  </a:solidFill>
                  <a:miter lim="800000"/>
                  <a:headEnd/>
                  <a:tailEnd/>
                </a:ln>
                <a:solidFill>
                  <a:srgbClr val="660033"/>
                </a:solidFill>
                <a:latin typeface="Century Gothic"/>
              </a:rPr>
              <a:t>www.parcoursup.fr</a:t>
            </a:r>
          </a:p>
        </p:txBody>
      </p:sp>
      <p:pic>
        <p:nvPicPr>
          <p:cNvPr id="2" name="Son enregistré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7229407" y="616024"/>
            <a:ext cx="609600" cy="609600"/>
          </a:xfrm>
          <a:prstGeom prst="rect">
            <a:avLst/>
          </a:prstGeom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 additive="repl"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 additive="repl">
                                        <p:cTn id="10" dur="1000"/>
                                        <p:tgtEl>
                                          <p:spTgt spid="10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60790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3000"/>
                                        <p:tgtEl>
                                          <p:spTgt spid="102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" presetClass="entr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 additive="repl"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1" grpId="0" animBg="1"/>
      <p:bldP spid="10244" grpId="0" animBg="1"/>
    </p:bldLst>
  </p:timing>
</p:sld>
</file>

<file path=ppt/theme/theme1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Lucida Sans Unicode"/>
        <a:cs typeface="Lucida Sans Unicode"/>
      </a:majorFont>
      <a:minorFont>
        <a:latin typeface="Cambri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Lucida Sans Unicode"/>
        <a:cs typeface="Lucida Sans Unicode"/>
      </a:majorFont>
      <a:minorFont>
        <a:latin typeface="Cambri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Lucida Sans Unicode"/>
        <a:cs typeface="Lucida Sans Unicode"/>
      </a:majorFont>
      <a:minorFont>
        <a:latin typeface="Cambri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Thème Office">
  <a:themeElements>
    <a:clrScheme name="Thème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Thème Office">
      <a:majorFont>
        <a:latin typeface="Calibri"/>
        <a:ea typeface="Lucida Sans Unicode"/>
        <a:cs typeface="Lucida Sans Unicode"/>
      </a:majorFont>
      <a:minorFont>
        <a:latin typeface="Cambria"/>
        <a:ea typeface="Lucida Sans Unicode"/>
        <a:cs typeface="Lucida Sans Unicode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altLang="fr-FR" sz="15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Thème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hème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hème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20806</TotalTime>
  <Words>1653</Words>
  <Application>Microsoft Office PowerPoint</Application>
  <PresentationFormat>Personnalisé</PresentationFormat>
  <Paragraphs>339</Paragraphs>
  <Slides>19</Slides>
  <Notes>15</Notes>
  <HiddenSlides>0</HiddenSlides>
  <MMClips>21</MMClips>
  <ScaleCrop>false</ScaleCrop>
  <HeadingPairs>
    <vt:vector size="4" baseType="variant">
      <vt:variant>
        <vt:lpstr>Thème</vt:lpstr>
      </vt:variant>
      <vt:variant>
        <vt:i4>4</vt:i4>
      </vt:variant>
      <vt:variant>
        <vt:lpstr>Titres des diapositives</vt:lpstr>
      </vt:variant>
      <vt:variant>
        <vt:i4>19</vt:i4>
      </vt:variant>
    </vt:vector>
  </HeadingPairs>
  <TitlesOfParts>
    <vt:vector size="23" baseType="lpstr">
      <vt:lpstr>Thème Office</vt:lpstr>
      <vt:lpstr>Thème Office</vt:lpstr>
      <vt:lpstr>Thème Office</vt:lpstr>
      <vt:lpstr>Thème Office</vt:lpstr>
      <vt:lpstr>PARCOURSUP Plateforme de formulation de vœux d’orientation post-bac</vt:lpstr>
      <vt:lpstr>              Centre                      d’Information                      et d’Orientation</vt:lpstr>
      <vt:lpstr>VOICI QUELQUES CONSEILS POUR BIEN PRÉPARER SON ORIENTATION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Merci de votre attention !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Aucun titre de diapositive</dc:title>
  <dc:creator>NABAT Jean-Luc</dc:creator>
  <cp:lastModifiedBy>jujutoto</cp:lastModifiedBy>
  <cp:revision>1609</cp:revision>
  <cp:lastPrinted>2014-11-24T15:59:24Z</cp:lastPrinted>
  <dcterms:created xsi:type="dcterms:W3CDTF">1998-01-24T18:23:58Z</dcterms:created>
  <dcterms:modified xsi:type="dcterms:W3CDTF">2022-01-05T16:05:09Z</dcterms:modified>
</cp:coreProperties>
</file>